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63" r:id="rId3"/>
    <p:sldId id="257" r:id="rId4"/>
    <p:sldId id="265" r:id="rId5"/>
    <p:sldId id="258" r:id="rId6"/>
    <p:sldId id="266" r:id="rId7"/>
    <p:sldId id="259" r:id="rId8"/>
    <p:sldId id="268" r:id="rId9"/>
    <p:sldId id="269" r:id="rId10"/>
    <p:sldId id="267" r:id="rId11"/>
    <p:sldId id="260" r:id="rId12"/>
    <p:sldId id="270" r:id="rId13"/>
    <p:sldId id="278" r:id="rId14"/>
    <p:sldId id="279" r:id="rId15"/>
    <p:sldId id="276" r:id="rId16"/>
    <p:sldId id="271" r:id="rId17"/>
    <p:sldId id="277" r:id="rId18"/>
    <p:sldId id="281" r:id="rId19"/>
    <p:sldId id="272" r:id="rId20"/>
    <p:sldId id="261" r:id="rId21"/>
    <p:sldId id="262" r:id="rId22"/>
    <p:sldId id="282" r:id="rId23"/>
    <p:sldId id="283" r:id="rId24"/>
    <p:sldId id="274" r:id="rId25"/>
    <p:sldId id="284" r:id="rId26"/>
    <p:sldId id="286" r:id="rId27"/>
    <p:sldId id="275"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667"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0BD668-ECCF-4FEB-A6B3-02D83E93383C}" type="datetimeFigureOut">
              <a:rPr lang="es-CO" smtClean="0"/>
              <a:t>02/07/2012</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45378D-AE7D-4542-8BEA-44A309A62C80}" type="slidenum">
              <a:rPr lang="es-CO" smtClean="0"/>
              <a:t>‹Nº›</a:t>
            </a:fld>
            <a:endParaRPr lang="es-CO" dirty="0"/>
          </a:p>
        </p:txBody>
      </p:sp>
    </p:spTree>
    <p:extLst>
      <p:ext uri="{BB962C8B-B14F-4D97-AF65-F5344CB8AC3E}">
        <p14:creationId xmlns:p14="http://schemas.microsoft.com/office/powerpoint/2010/main" val="2836776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0945378D-AE7D-4542-8BEA-44A309A62C80}" type="slidenum">
              <a:rPr lang="es-CO" smtClean="0"/>
              <a:t>19</a:t>
            </a:fld>
            <a:endParaRPr lang="es-CO" dirty="0"/>
          </a:p>
        </p:txBody>
      </p:sp>
    </p:spTree>
    <p:extLst>
      <p:ext uri="{BB962C8B-B14F-4D97-AF65-F5344CB8AC3E}">
        <p14:creationId xmlns:p14="http://schemas.microsoft.com/office/powerpoint/2010/main" val="2097078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02/07/2012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02/07/2012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0.gif"/><Relationship Id="rId3" Type="http://schemas.openxmlformats.org/officeDocument/2006/relationships/image" Target="../media/image15.gif"/><Relationship Id="rId7" Type="http://schemas.openxmlformats.org/officeDocument/2006/relationships/image" Target="../media/image19.gif"/><Relationship Id="rId2" Type="http://schemas.openxmlformats.org/officeDocument/2006/relationships/image" Target="../media/image14.gif"/><Relationship Id="rId1" Type="http://schemas.openxmlformats.org/officeDocument/2006/relationships/slideLayout" Target="../slideLayouts/slideLayout2.xml"/><Relationship Id="rId6" Type="http://schemas.openxmlformats.org/officeDocument/2006/relationships/image" Target="../media/image18.gif"/><Relationship Id="rId5" Type="http://schemas.openxmlformats.org/officeDocument/2006/relationships/image" Target="../media/image17.gif"/><Relationship Id="rId10" Type="http://schemas.openxmlformats.org/officeDocument/2006/relationships/image" Target="../media/image22.jpeg"/><Relationship Id="rId4" Type="http://schemas.openxmlformats.org/officeDocument/2006/relationships/image" Target="../media/image16.gif"/><Relationship Id="rId9"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Pergamino horizontal"/>
          <p:cNvSpPr/>
          <p:nvPr/>
        </p:nvSpPr>
        <p:spPr>
          <a:xfrm>
            <a:off x="611560" y="404664"/>
            <a:ext cx="8208912" cy="2952328"/>
          </a:xfrm>
          <a:prstGeom prst="horizont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a:solidFill>
                  <a:srgbClr val="002060"/>
                </a:solidFill>
                <a:latin typeface="Algerian" pitchFamily="82" charset="0"/>
              </a:rPr>
              <a:t>¿Qué HACER CON LAS TENTACIONES?</a:t>
            </a:r>
            <a:endParaRPr lang="es-CO" sz="3600" dirty="0">
              <a:solidFill>
                <a:srgbClr val="002060"/>
              </a:solidFill>
              <a:latin typeface="Algerian" pitchFamily="82"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429000"/>
            <a:ext cx="2663825" cy="280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Terminador"/>
          <p:cNvSpPr/>
          <p:nvPr/>
        </p:nvSpPr>
        <p:spPr>
          <a:xfrm>
            <a:off x="611560" y="3933056"/>
            <a:ext cx="4680520" cy="1944216"/>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4000" b="1" dirty="0">
                <a:solidFill>
                  <a:srgbClr val="002060"/>
                </a:solidFill>
                <a:latin typeface="Agency FB" pitchFamily="34" charset="0"/>
              </a:rPr>
              <a:t>¿Cómo afronto Jesús la tentación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050"/>
                                        </p:tgtEl>
                                        <p:attrNameLst>
                                          <p:attrName>style.visibility</p:attrName>
                                        </p:attrNameLst>
                                      </p:cBhvr>
                                      <p:to>
                                        <p:strVal val="visible"/>
                                      </p:to>
                                    </p:set>
                                    <p:animEffect transition="in" filter="wipe(down)">
                                      <p:cBhvr>
                                        <p:cTn id="25" dur="580">
                                          <p:stCondLst>
                                            <p:cond delay="0"/>
                                          </p:stCondLst>
                                        </p:cTn>
                                        <p:tgtEl>
                                          <p:spTgt spid="2050"/>
                                        </p:tgtEl>
                                      </p:cBhvr>
                                    </p:animEffect>
                                    <p:anim calcmode="lin" valueType="num">
                                      <p:cBhvr>
                                        <p:cTn id="26"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1" dur="26">
                                          <p:stCondLst>
                                            <p:cond delay="650"/>
                                          </p:stCondLst>
                                        </p:cTn>
                                        <p:tgtEl>
                                          <p:spTgt spid="2050"/>
                                        </p:tgtEl>
                                      </p:cBhvr>
                                      <p:to x="100000" y="60000"/>
                                    </p:animScale>
                                    <p:animScale>
                                      <p:cBhvr>
                                        <p:cTn id="32" dur="166" decel="50000">
                                          <p:stCondLst>
                                            <p:cond delay="676"/>
                                          </p:stCondLst>
                                        </p:cTn>
                                        <p:tgtEl>
                                          <p:spTgt spid="2050"/>
                                        </p:tgtEl>
                                      </p:cBhvr>
                                      <p:to x="100000" y="100000"/>
                                    </p:animScale>
                                    <p:animScale>
                                      <p:cBhvr>
                                        <p:cTn id="33" dur="26">
                                          <p:stCondLst>
                                            <p:cond delay="1312"/>
                                          </p:stCondLst>
                                        </p:cTn>
                                        <p:tgtEl>
                                          <p:spTgt spid="2050"/>
                                        </p:tgtEl>
                                      </p:cBhvr>
                                      <p:to x="100000" y="80000"/>
                                    </p:animScale>
                                    <p:animScale>
                                      <p:cBhvr>
                                        <p:cTn id="34" dur="166" decel="50000">
                                          <p:stCondLst>
                                            <p:cond delay="1338"/>
                                          </p:stCondLst>
                                        </p:cTn>
                                        <p:tgtEl>
                                          <p:spTgt spid="2050"/>
                                        </p:tgtEl>
                                      </p:cBhvr>
                                      <p:to x="100000" y="100000"/>
                                    </p:animScale>
                                    <p:animScale>
                                      <p:cBhvr>
                                        <p:cTn id="35" dur="26">
                                          <p:stCondLst>
                                            <p:cond delay="1642"/>
                                          </p:stCondLst>
                                        </p:cTn>
                                        <p:tgtEl>
                                          <p:spTgt spid="2050"/>
                                        </p:tgtEl>
                                      </p:cBhvr>
                                      <p:to x="100000" y="90000"/>
                                    </p:animScale>
                                    <p:animScale>
                                      <p:cBhvr>
                                        <p:cTn id="36" dur="166" decel="50000">
                                          <p:stCondLst>
                                            <p:cond delay="1668"/>
                                          </p:stCondLst>
                                        </p:cTn>
                                        <p:tgtEl>
                                          <p:spTgt spid="2050"/>
                                        </p:tgtEl>
                                      </p:cBhvr>
                                      <p:to x="100000" y="100000"/>
                                    </p:animScale>
                                    <p:animScale>
                                      <p:cBhvr>
                                        <p:cTn id="37" dur="26">
                                          <p:stCondLst>
                                            <p:cond delay="1808"/>
                                          </p:stCondLst>
                                        </p:cTn>
                                        <p:tgtEl>
                                          <p:spTgt spid="2050"/>
                                        </p:tgtEl>
                                      </p:cBhvr>
                                      <p:to x="100000" y="95000"/>
                                    </p:animScale>
                                    <p:animScale>
                                      <p:cBhvr>
                                        <p:cTn id="38"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latin typeface="Agency FB" pitchFamily="34" charset="0"/>
              </a:rPr>
              <a:t>¿Paso nuestro Salvador por tentaciones?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5122912" cy="4925144"/>
          </a:xfrm>
          <a:solidFill>
            <a:schemeClr val="accent5">
              <a:lumMod val="20000"/>
              <a:lumOff val="80000"/>
            </a:schemeClr>
          </a:solidFill>
        </p:spPr>
        <p:txBody>
          <a:bodyPr/>
          <a:lstStyle/>
          <a:p>
            <a:pPr marL="0" indent="0" algn="ctr">
              <a:buNone/>
            </a:pPr>
            <a:r>
              <a:rPr lang="es-CO" dirty="0" smtClean="0">
                <a:solidFill>
                  <a:srgbClr val="FF0000"/>
                </a:solidFill>
              </a:rPr>
              <a:t>Hebreos 4:15:</a:t>
            </a:r>
          </a:p>
          <a:p>
            <a:pPr marL="0" indent="0" algn="ctr">
              <a:buNone/>
            </a:pPr>
            <a:r>
              <a:rPr lang="es-CO" dirty="0" smtClean="0"/>
              <a:t>«Porque no tenemos un Sumo Sacerdote incapaz de simpatizar con nuestras debilidades, sino al contrario, </a:t>
            </a:r>
            <a:r>
              <a:rPr lang="es-CO" i="1" u="sng" dirty="0" smtClean="0"/>
              <a:t>fue tentado en todo según nuestra semejanza</a:t>
            </a:r>
            <a:r>
              <a:rPr lang="es-CO" dirty="0" smtClean="0"/>
              <a:t>, pero sin pecado»</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0133" y="2808223"/>
            <a:ext cx="3082345" cy="2276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21556" y="1484784"/>
            <a:ext cx="2626908" cy="1323439"/>
          </a:xfrm>
          <a:prstGeom prst="rect">
            <a:avLst/>
          </a:prstGeom>
        </p:spPr>
        <p:txBody>
          <a:bodyPr wrap="square">
            <a:spAutoFit/>
          </a:bodyPr>
          <a:lstStyle/>
          <a:p>
            <a:pPr algn="ctr"/>
            <a:r>
              <a:rPr lang="es-ES" sz="2000" b="1" dirty="0">
                <a:solidFill>
                  <a:srgbClr val="FF0000"/>
                </a:solidFill>
              </a:rPr>
              <a:t>¿Dónde está y que esta haciendo nuestro Sumo Sacerdote ahora?</a:t>
            </a:r>
            <a:endParaRPr lang="es-CO" sz="2000" b="1" dirty="0">
              <a:solidFill>
                <a:srgbClr val="FF0000"/>
              </a:solidFill>
            </a:endParaRPr>
          </a:p>
        </p:txBody>
      </p:sp>
      <p:sp>
        <p:nvSpPr>
          <p:cNvPr id="5" name="4 Rectángulo"/>
          <p:cNvSpPr/>
          <p:nvPr/>
        </p:nvSpPr>
        <p:spPr>
          <a:xfrm>
            <a:off x="5796137" y="5301208"/>
            <a:ext cx="3096342" cy="1754326"/>
          </a:xfrm>
          <a:prstGeom prst="rect">
            <a:avLst/>
          </a:prstGeom>
        </p:spPr>
        <p:txBody>
          <a:bodyPr wrap="square">
            <a:spAutoFit/>
          </a:bodyPr>
          <a:lstStyle/>
          <a:p>
            <a:pPr algn="ctr"/>
            <a:r>
              <a:rPr lang="es-ES" b="1" dirty="0" smtClean="0"/>
              <a:t>Esta </a:t>
            </a:r>
            <a:r>
              <a:rPr lang="es-ES" b="1" dirty="0"/>
              <a:t>en el </a:t>
            </a:r>
            <a:r>
              <a:rPr lang="es-ES" b="1" dirty="0" smtClean="0"/>
              <a:t>Santuario </a:t>
            </a:r>
            <a:r>
              <a:rPr lang="es-ES" b="1" dirty="0"/>
              <a:t>Celestial </a:t>
            </a:r>
            <a:r>
              <a:rPr lang="es-ES" b="1" dirty="0" smtClean="0"/>
              <a:t>intercediendo ante el Padre por sus </a:t>
            </a:r>
            <a:r>
              <a:rPr lang="es-ES" b="1" dirty="0"/>
              <a:t>pecados</a:t>
            </a:r>
            <a:r>
              <a:rPr lang="es-ES" b="1" dirty="0" smtClean="0"/>
              <a:t>. Está mostrándole sus manos ensangrentadas. </a:t>
            </a:r>
            <a:endParaRPr lang="es-ES" b="1" dirty="0"/>
          </a:p>
          <a:p>
            <a:r>
              <a:rPr lang="es-ES" b="1" dirty="0"/>
              <a:t> </a:t>
            </a:r>
          </a:p>
        </p:txBody>
      </p:sp>
    </p:spTree>
    <p:extLst>
      <p:ext uri="{BB962C8B-B14F-4D97-AF65-F5344CB8AC3E}">
        <p14:creationId xmlns:p14="http://schemas.microsoft.com/office/powerpoint/2010/main" val="3159342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7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circle(in)">
                                      <p:cBhvr>
                                        <p:cTn id="4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ES" b="1" i="1" dirty="0" smtClean="0">
                <a:latin typeface="Agency FB" pitchFamily="34" charset="0"/>
              </a:rPr>
              <a:t>¿Qué hizo el Diablo inmediatamente después del bautismo de Jesús? </a:t>
            </a:r>
            <a:endParaRPr lang="es-ES" b="1" i="1" dirty="0">
              <a:latin typeface="Agency FB" pitchFamily="34" charset="0"/>
            </a:endParaRPr>
          </a:p>
        </p:txBody>
      </p:sp>
      <p:sp>
        <p:nvSpPr>
          <p:cNvPr id="3" name="2 Marcador de contenido"/>
          <p:cNvSpPr>
            <a:spLocks noGrp="1"/>
          </p:cNvSpPr>
          <p:nvPr>
            <p:ph idx="1"/>
          </p:nvPr>
        </p:nvSpPr>
        <p:spPr>
          <a:xfrm>
            <a:off x="457200" y="1600200"/>
            <a:ext cx="4906888" cy="4853136"/>
          </a:xfrm>
        </p:spPr>
        <p:txBody>
          <a:bodyPr>
            <a:normAutofit lnSpcReduction="10000"/>
          </a:bodyPr>
          <a:lstStyle/>
          <a:p>
            <a:pPr marL="0" indent="0" algn="ctr">
              <a:buNone/>
            </a:pPr>
            <a:r>
              <a:rPr lang="es-ES" b="1" dirty="0" smtClean="0"/>
              <a:t>El Espíritu condujo a Jesús al desierto para que fuera tentado por el diablo, y después de estar sin comer cuarenta días y cuarenta noches, al final sintió HAMBRE. </a:t>
            </a:r>
          </a:p>
          <a:p>
            <a:pPr marL="0" indent="0" algn="ctr">
              <a:buNone/>
            </a:pPr>
            <a:r>
              <a:rPr lang="es-ES" b="1" dirty="0" smtClean="0"/>
              <a:t>Entonces se le acerco el tentador…</a:t>
            </a:r>
          </a:p>
          <a:p>
            <a:pPr marL="0" indent="0" algn="ctr">
              <a:buNone/>
            </a:pPr>
            <a:r>
              <a:rPr lang="es-ES" b="1" dirty="0" smtClean="0"/>
              <a:t> </a:t>
            </a:r>
            <a:r>
              <a:rPr lang="es-ES" b="1" dirty="0" smtClean="0">
                <a:solidFill>
                  <a:srgbClr val="FF0000"/>
                </a:solidFill>
              </a:rPr>
              <a:t>(San Mateo 4,1-3)</a:t>
            </a:r>
            <a:endParaRPr lang="es-ES" dirty="0" smtClean="0">
              <a:solidFill>
                <a:srgbClr val="FF0000"/>
              </a:solidFill>
            </a:endParaRPr>
          </a:p>
        </p:txBody>
      </p:sp>
      <p:pic>
        <p:nvPicPr>
          <p:cNvPr id="1028" name="Picture 4" descr="http://t1.gstatic.com/images?q=tbn:ANd9GcSN0Wfhltc7-w6ua9U6ODxYqNuNpDdegZ5gcVCd5zVMZ0ckSfuV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2588" y="4005066"/>
            <a:ext cx="1922767" cy="252027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3.gstatic.com/images?q=tbn:ANd9GcR1100UvSmU_M2hxxkPlbhIM0lmMZ5TOulSDx-f_9cxjSATX5I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1628800"/>
            <a:ext cx="2232248" cy="23762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30"/>
                                        </p:tgtEl>
                                        <p:attrNameLst>
                                          <p:attrName>style.visibility</p:attrName>
                                        </p:attrNameLst>
                                      </p:cBhvr>
                                      <p:to>
                                        <p:strVal val="visible"/>
                                      </p:to>
                                    </p:set>
                                    <p:anim calcmode="lin" valueType="num">
                                      <p:cBhvr>
                                        <p:cTn id="12" dur="1000" fill="hold"/>
                                        <p:tgtEl>
                                          <p:spTgt spid="1030"/>
                                        </p:tgtEl>
                                        <p:attrNameLst>
                                          <p:attrName>ppt_w</p:attrName>
                                        </p:attrNameLst>
                                      </p:cBhvr>
                                      <p:tavLst>
                                        <p:tav tm="0">
                                          <p:val>
                                            <p:fltVal val="0"/>
                                          </p:val>
                                        </p:tav>
                                        <p:tav tm="100000">
                                          <p:val>
                                            <p:strVal val="#ppt_w"/>
                                          </p:val>
                                        </p:tav>
                                      </p:tavLst>
                                    </p:anim>
                                    <p:anim calcmode="lin" valueType="num">
                                      <p:cBhvr>
                                        <p:cTn id="13" dur="1000" fill="hold"/>
                                        <p:tgtEl>
                                          <p:spTgt spid="1030"/>
                                        </p:tgtEl>
                                        <p:attrNameLst>
                                          <p:attrName>ppt_h</p:attrName>
                                        </p:attrNameLst>
                                      </p:cBhvr>
                                      <p:tavLst>
                                        <p:tav tm="0">
                                          <p:val>
                                            <p:fltVal val="0"/>
                                          </p:val>
                                        </p:tav>
                                        <p:tav tm="100000">
                                          <p:val>
                                            <p:strVal val="#ppt_h"/>
                                          </p:val>
                                        </p:tav>
                                      </p:tavLst>
                                    </p:anim>
                                    <p:anim calcmode="lin" valueType="num">
                                      <p:cBhvr>
                                        <p:cTn id="14" dur="1000" fill="hold"/>
                                        <p:tgtEl>
                                          <p:spTgt spid="1030"/>
                                        </p:tgtEl>
                                        <p:attrNameLst>
                                          <p:attrName>style.rotation</p:attrName>
                                        </p:attrNameLst>
                                      </p:cBhvr>
                                      <p:tavLst>
                                        <p:tav tm="0">
                                          <p:val>
                                            <p:fltVal val="90"/>
                                          </p:val>
                                        </p:tav>
                                        <p:tav tm="100000">
                                          <p:val>
                                            <p:fltVal val="0"/>
                                          </p:val>
                                        </p:tav>
                                      </p:tavLst>
                                    </p:anim>
                                    <p:animEffect transition="in" filter="fade">
                                      <p:cBhvr>
                                        <p:cTn id="15" dur="1000"/>
                                        <p:tgtEl>
                                          <p:spTgt spid="1030"/>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028"/>
                                        </p:tgtEl>
                                        <p:attrNameLst>
                                          <p:attrName>style.visibility</p:attrName>
                                        </p:attrNameLst>
                                      </p:cBhvr>
                                      <p:to>
                                        <p:strVal val="visible"/>
                                      </p:to>
                                    </p:set>
                                    <p:anim calcmode="lin" valueType="num">
                                      <p:cBhvr>
                                        <p:cTn id="28" dur="1000" fill="hold"/>
                                        <p:tgtEl>
                                          <p:spTgt spid="1028"/>
                                        </p:tgtEl>
                                        <p:attrNameLst>
                                          <p:attrName>ppt_w</p:attrName>
                                        </p:attrNameLst>
                                      </p:cBhvr>
                                      <p:tavLst>
                                        <p:tav tm="0">
                                          <p:val>
                                            <p:fltVal val="0"/>
                                          </p:val>
                                        </p:tav>
                                        <p:tav tm="100000">
                                          <p:val>
                                            <p:strVal val="#ppt_w"/>
                                          </p:val>
                                        </p:tav>
                                      </p:tavLst>
                                    </p:anim>
                                    <p:anim calcmode="lin" valueType="num">
                                      <p:cBhvr>
                                        <p:cTn id="29" dur="1000" fill="hold"/>
                                        <p:tgtEl>
                                          <p:spTgt spid="1028"/>
                                        </p:tgtEl>
                                        <p:attrNameLst>
                                          <p:attrName>ppt_h</p:attrName>
                                        </p:attrNameLst>
                                      </p:cBhvr>
                                      <p:tavLst>
                                        <p:tav tm="0">
                                          <p:val>
                                            <p:fltVal val="0"/>
                                          </p:val>
                                        </p:tav>
                                        <p:tav tm="100000">
                                          <p:val>
                                            <p:strVal val="#ppt_h"/>
                                          </p:val>
                                        </p:tav>
                                      </p:tavLst>
                                    </p:anim>
                                    <p:anim calcmode="lin" valueType="num">
                                      <p:cBhvr>
                                        <p:cTn id="30" dur="1000" fill="hold"/>
                                        <p:tgtEl>
                                          <p:spTgt spid="1028"/>
                                        </p:tgtEl>
                                        <p:attrNameLst>
                                          <p:attrName>style.rotation</p:attrName>
                                        </p:attrNameLst>
                                      </p:cBhvr>
                                      <p:tavLst>
                                        <p:tav tm="0">
                                          <p:val>
                                            <p:fltVal val="90"/>
                                          </p:val>
                                        </p:tav>
                                        <p:tav tm="100000">
                                          <p:val>
                                            <p:fltVal val="0"/>
                                          </p:val>
                                        </p:tav>
                                      </p:tavLst>
                                    </p:anim>
                                    <p:animEffect transition="in" filter="fade">
                                      <p:cBhvr>
                                        <p:cTn id="31" dur="1000"/>
                                        <p:tgtEl>
                                          <p:spTgt spid="1028"/>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 calcmode="lin" valueType="num">
                                      <p:cBhvr>
                                        <p:cTn id="36"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1" end="1"/>
                                            </p:txEl>
                                          </p:spTgt>
                                        </p:tgtEl>
                                      </p:cBhvr>
                                    </p:animEffect>
                                  </p:childTnLst>
                                </p:cTn>
                              </p:par>
                              <p:par>
                                <p:cTn id="40" presetID="31" presetClass="entr" presetSubtype="0" fill="hold" nodeType="withEffect">
                                  <p:stCondLst>
                                    <p:cond delay="0"/>
                                  </p:stCondLst>
                                  <p:childTnLst>
                                    <p:set>
                                      <p:cBhvr>
                                        <p:cTn id="41" dur="1" fill="hold">
                                          <p:stCondLst>
                                            <p:cond delay="0"/>
                                          </p:stCondLst>
                                        </p:cTn>
                                        <p:tgtEl>
                                          <p:spTgt spid="3">
                                            <p:txEl>
                                              <p:pRg st="2" end="2"/>
                                            </p:txEl>
                                          </p:spTgt>
                                        </p:tgtEl>
                                        <p:attrNameLst>
                                          <p:attrName>style.visibility</p:attrName>
                                        </p:attrNameLst>
                                      </p:cBhvr>
                                      <p:to>
                                        <p:strVal val="visible"/>
                                      </p:to>
                                    </p:set>
                                    <p:anim calcmode="lin" valueType="num">
                                      <p:cBhvr>
                                        <p:cTn id="42"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4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a:solidFill>
            <a:srgbClr val="002060"/>
          </a:solidFill>
        </p:spPr>
        <p:txBody>
          <a:bodyPr>
            <a:noAutofit/>
          </a:bodyPr>
          <a:lstStyle/>
          <a:p>
            <a:r>
              <a:rPr lang="es-CO" sz="4800" b="1" i="1" dirty="0" smtClean="0">
                <a:solidFill>
                  <a:schemeClr val="bg1"/>
                </a:solidFill>
                <a:latin typeface="Agency FB" pitchFamily="34" charset="0"/>
              </a:rPr>
              <a:t>¿Cómo enfrentó Jesús a Satanás?</a:t>
            </a:r>
            <a:endParaRPr lang="es-CO" sz="4800" b="1" i="1" dirty="0">
              <a:solidFill>
                <a:schemeClr val="bg1"/>
              </a:solidFill>
              <a:latin typeface="Agency FB" pitchFamily="34" charset="0"/>
            </a:endParaRPr>
          </a:p>
        </p:txBody>
      </p:sp>
      <p:sp>
        <p:nvSpPr>
          <p:cNvPr id="3" name="2 Marcador de contenido"/>
          <p:cNvSpPr>
            <a:spLocks noGrp="1"/>
          </p:cNvSpPr>
          <p:nvPr>
            <p:ph idx="1"/>
          </p:nvPr>
        </p:nvSpPr>
        <p:spPr>
          <a:xfrm>
            <a:off x="323528" y="1600200"/>
            <a:ext cx="5256584" cy="4925144"/>
          </a:xfrm>
        </p:spPr>
        <p:txBody>
          <a:bodyPr>
            <a:normAutofit fontScale="77500" lnSpcReduction="20000"/>
          </a:bodyPr>
          <a:lstStyle/>
          <a:p>
            <a:pPr marL="0" indent="0" algn="ctr">
              <a:buNone/>
            </a:pPr>
            <a:r>
              <a:rPr lang="es-CO" dirty="0" smtClean="0">
                <a:solidFill>
                  <a:srgbClr val="FF0000"/>
                </a:solidFill>
              </a:rPr>
              <a:t>Lea Mateo 4:4-10.</a:t>
            </a:r>
          </a:p>
          <a:p>
            <a:endParaRPr lang="es-CO" dirty="0"/>
          </a:p>
          <a:p>
            <a:r>
              <a:rPr lang="es-CO" dirty="0" smtClean="0"/>
              <a:t>Para probar su fidelidad a Dios, Satanás lo prueba tres veces: en todas Jesús le responde «Escrito está».</a:t>
            </a:r>
          </a:p>
          <a:p>
            <a:pPr marL="514350" indent="-514350">
              <a:buAutoNum type="arabicParenR"/>
            </a:pPr>
            <a:r>
              <a:rPr lang="es-CO" i="1" dirty="0" smtClean="0">
                <a:solidFill>
                  <a:srgbClr val="0070C0"/>
                </a:solidFill>
              </a:rPr>
              <a:t>«No solo de pan vivirá en hombre, sino de toda Palabra que sale de la boca de Dios»</a:t>
            </a:r>
            <a:r>
              <a:rPr lang="es-CO" i="1" dirty="0" smtClean="0"/>
              <a:t> </a:t>
            </a:r>
            <a:r>
              <a:rPr lang="es-CO" dirty="0" smtClean="0">
                <a:solidFill>
                  <a:srgbClr val="FF0000"/>
                </a:solidFill>
              </a:rPr>
              <a:t>(verso 4)</a:t>
            </a:r>
            <a:r>
              <a:rPr lang="es-CO" dirty="0" smtClean="0"/>
              <a:t>.</a:t>
            </a:r>
          </a:p>
          <a:p>
            <a:pPr marL="514350" indent="-514350">
              <a:buAutoNum type="arabicParenR"/>
            </a:pPr>
            <a:r>
              <a:rPr lang="es-CO" i="1" dirty="0" smtClean="0">
                <a:solidFill>
                  <a:srgbClr val="002060"/>
                </a:solidFill>
              </a:rPr>
              <a:t>«También está escrito: No tentarás al Señor tu Dios»</a:t>
            </a:r>
            <a:r>
              <a:rPr lang="es-CO" i="1" dirty="0" smtClean="0">
                <a:solidFill>
                  <a:srgbClr val="C00000"/>
                </a:solidFill>
              </a:rPr>
              <a:t> </a:t>
            </a:r>
            <a:r>
              <a:rPr lang="es-CO" dirty="0" smtClean="0">
                <a:solidFill>
                  <a:srgbClr val="FF0000"/>
                </a:solidFill>
              </a:rPr>
              <a:t>(Verso7)</a:t>
            </a:r>
            <a:r>
              <a:rPr lang="es-CO" dirty="0" smtClean="0"/>
              <a:t>.</a:t>
            </a:r>
          </a:p>
          <a:p>
            <a:pPr marL="514350" indent="-514350">
              <a:buAutoNum type="arabicParenR"/>
            </a:pPr>
            <a:r>
              <a:rPr lang="es-CO" i="1" dirty="0" smtClean="0">
                <a:solidFill>
                  <a:srgbClr val="00B050"/>
                </a:solidFill>
              </a:rPr>
              <a:t>«Vete, Satanás, que escrito está, Al Señor tu Dios adorarás, y a Él solo servirás»</a:t>
            </a:r>
            <a:r>
              <a:rPr lang="es-CO" dirty="0" smtClean="0"/>
              <a:t> </a:t>
            </a:r>
            <a:r>
              <a:rPr lang="es-CO" dirty="0" smtClean="0">
                <a:solidFill>
                  <a:srgbClr val="FF0000"/>
                </a:solidFill>
              </a:rPr>
              <a:t>(Verso10)</a:t>
            </a:r>
            <a:r>
              <a:rPr lang="es-CO" dirty="0" smtClean="0"/>
              <a:t>. </a:t>
            </a:r>
            <a:endParaRPr lang="es-CO" dirty="0"/>
          </a:p>
        </p:txBody>
      </p:sp>
      <p:pic>
        <p:nvPicPr>
          <p:cNvPr id="2050" name="Picture 2" descr="http://4.bp.blogspot.com/-cvpOHn5JGpE/T2fBhtrsQiI/AAAAAAAAJTk/tzzxSWkJzFs/s1600/6-Jesus%2By%2Bbib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719266"/>
            <a:ext cx="3047256"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9122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3240360"/>
          </a:xfrm>
          <a:solidFill>
            <a:schemeClr val="accent1">
              <a:lumMod val="20000"/>
              <a:lumOff val="80000"/>
            </a:schemeClr>
          </a:solidFill>
        </p:spPr>
        <p:txBody>
          <a:bodyPr>
            <a:normAutofit fontScale="77500" lnSpcReduction="20000"/>
          </a:bodyPr>
          <a:lstStyle/>
          <a:p>
            <a:pPr marL="0" indent="0" algn="ctr">
              <a:buNone/>
            </a:pPr>
            <a:r>
              <a:rPr lang="es-ES" dirty="0" smtClean="0"/>
              <a:t>   Leamos la siguiente ilustración:</a:t>
            </a:r>
          </a:p>
          <a:p>
            <a:pPr marL="0" indent="0" algn="ctr">
              <a:buNone/>
            </a:pPr>
            <a:r>
              <a:rPr lang="es-ES" dirty="0"/>
              <a:t> </a:t>
            </a:r>
            <a:r>
              <a:rPr lang="es-ES" dirty="0" smtClean="0"/>
              <a:t>  La mascota de la casa, una gata, tuvo varios “gatitos”  cinco para ser más precisos,  estos con el paso de los días crecieron,  y como no se puede vivir con seis gatos, llego el momento de que tenían que marcharse, comenzó la tarea de buscar a quien regalarlos.  </a:t>
            </a:r>
            <a:endParaRPr lang="es-ES" dirty="0"/>
          </a:p>
        </p:txBody>
      </p:sp>
      <p:pic>
        <p:nvPicPr>
          <p:cNvPr id="3074" name="Picture 2" descr="http://t0.gstatic.com/images?q=tbn:ANd9GcQqX0XwIBZLWKCgPUJ_nJFw1S_76osZVCmxo7C0kXrggi1-lU_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04664"/>
            <a:ext cx="3600400" cy="324036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3933056"/>
            <a:ext cx="8712968" cy="2677656"/>
          </a:xfrm>
          <a:prstGeom prst="rect">
            <a:avLst/>
          </a:prstGeom>
          <a:solidFill>
            <a:schemeClr val="accent2">
              <a:lumMod val="20000"/>
              <a:lumOff val="80000"/>
            </a:schemeClr>
          </a:solidFill>
        </p:spPr>
        <p:txBody>
          <a:bodyPr wrap="square">
            <a:spAutoFit/>
          </a:bodyPr>
          <a:lstStyle/>
          <a:p>
            <a:pPr algn="ctr"/>
            <a:r>
              <a:rPr lang="es-ES" sz="2400" dirty="0"/>
              <a:t>El  problema era que estos felinos   no permitían que nadie se acerque a ellos para agarrarlos,  una, dos, tres veces intente atraparlos y no logre hacerlo.  La única alternativa que me quedo fue la de agarrarlos tendiéndole una trampa. Empezó el proyecto “a la caza del gatito” el plan era atraparlos en su necesidad, la comida,  estos gatillos tendrán hambre pensé.  Por ello  en el patio eche unos deliciosos filetes de carne.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78896" cy="6120680"/>
          </a:xfrm>
          <a:solidFill>
            <a:schemeClr val="accent6">
              <a:lumMod val="40000"/>
              <a:lumOff val="60000"/>
            </a:schemeClr>
          </a:solidFill>
        </p:spPr>
        <p:txBody>
          <a:bodyPr>
            <a:normAutofit fontScale="92500" lnSpcReduction="10000"/>
          </a:bodyPr>
          <a:lstStyle/>
          <a:p>
            <a:pPr marL="0" indent="0" algn="ctr">
              <a:buNone/>
            </a:pPr>
            <a:r>
              <a:rPr lang="es-ES" dirty="0"/>
              <a:t>El resultado no se dejo esperar, pues los felinos atraídos por el exuberante olor de la carne, acudieron con prontitud y empezaron a comer y comer, entretenidos en la comida no se dieron cuenta de mi presencia, y con la agilidad de un cazador, tome uno a uno a los gatitos  atrapándolos  con facilidad por que ellos estaban preocupados por saciar su hambre…</a:t>
            </a:r>
          </a:p>
        </p:txBody>
      </p:sp>
      <p:pic>
        <p:nvPicPr>
          <p:cNvPr id="4098" name="Picture 2" descr="http://t2.gstatic.com/images?q=tbn:ANd9GcSVGV3iQuW_bClLiXOttEZO1bXMyXrKbDug6e-azQ97H1VrANt0x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908720"/>
            <a:ext cx="3312368"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3847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944216"/>
          </a:xfrm>
        </p:spPr>
        <p:txBody>
          <a:bodyPr>
            <a:normAutofit lnSpcReduction="10000"/>
          </a:bodyPr>
          <a:lstStyle/>
          <a:p>
            <a:pPr marL="0" indent="0" algn="ctr">
              <a:buNone/>
            </a:pPr>
            <a:r>
              <a:rPr lang="es-ES" dirty="0" smtClean="0"/>
              <a:t>¿En qué consiste la abstinencia: viendo las empanadas y abstenerse de comerlas, o tener deseos de comer empanadas y abstenerse de comerlas porque no las hay?</a:t>
            </a:r>
          </a:p>
        </p:txBody>
      </p:sp>
      <p:sp>
        <p:nvSpPr>
          <p:cNvPr id="6" name="5 Rectángulo"/>
          <p:cNvSpPr/>
          <p:nvPr/>
        </p:nvSpPr>
        <p:spPr>
          <a:xfrm>
            <a:off x="323528" y="2551837"/>
            <a:ext cx="5184576" cy="3539430"/>
          </a:xfrm>
          <a:prstGeom prst="rect">
            <a:avLst/>
          </a:prstGeom>
        </p:spPr>
        <p:txBody>
          <a:bodyPr wrap="square">
            <a:spAutoFit/>
          </a:bodyPr>
          <a:lstStyle/>
          <a:p>
            <a:pPr algn="ctr"/>
            <a:r>
              <a:rPr lang="es-ES" sz="2800" dirty="0">
                <a:solidFill>
                  <a:srgbClr val="FF0000"/>
                </a:solidFill>
              </a:rPr>
              <a:t>Génesis 2:16,17.</a:t>
            </a:r>
            <a:r>
              <a:rPr lang="es-CO" sz="2800" dirty="0">
                <a:solidFill>
                  <a:srgbClr val="FF0000"/>
                </a:solidFill>
              </a:rPr>
              <a:t> </a:t>
            </a:r>
          </a:p>
          <a:p>
            <a:pPr algn="ctr"/>
            <a:r>
              <a:rPr lang="es-CO" sz="2800" dirty="0"/>
              <a:t>Y mandó Jehová Dios al hombre, diciendo: </a:t>
            </a:r>
            <a:r>
              <a:rPr lang="es-CO" sz="2800" i="1" dirty="0">
                <a:solidFill>
                  <a:srgbClr val="0070C0"/>
                </a:solidFill>
              </a:rPr>
              <a:t>De todo árbol del huerto podrás comer; </a:t>
            </a:r>
          </a:p>
          <a:p>
            <a:pPr algn="ctr"/>
            <a:r>
              <a:rPr lang="es-CO" sz="2800" i="1" baseline="30000" dirty="0">
                <a:solidFill>
                  <a:srgbClr val="0070C0"/>
                </a:solidFill>
              </a:rPr>
              <a:t> </a:t>
            </a:r>
            <a:r>
              <a:rPr lang="es-CO" sz="2800" i="1" dirty="0">
                <a:solidFill>
                  <a:srgbClr val="0070C0"/>
                </a:solidFill>
              </a:rPr>
              <a:t>mas del árbol de la ciencia del bien y del mal no comerás; porque el día que de él comieres, ciertamente morirás. </a:t>
            </a:r>
          </a:p>
        </p:txBody>
      </p:sp>
      <p:pic>
        <p:nvPicPr>
          <p:cNvPr id="5122" name="Picture 2" descr="http://t2.gstatic.com/images?q=tbn:ANd9GcQ-9wq4SmvTtRa0z3qq7QoIZrGIL1qiU2YmKDOI2srdPuHqm4Io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420888"/>
            <a:ext cx="3096344" cy="34563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623819" cy="1080120"/>
          </a:xfrm>
          <a:solidFill>
            <a:schemeClr val="accent2">
              <a:lumMod val="40000"/>
              <a:lumOff val="60000"/>
            </a:schemeClr>
          </a:solidFill>
        </p:spPr>
        <p:txBody>
          <a:bodyPr/>
          <a:lstStyle/>
          <a:p>
            <a:pPr marL="0" indent="0" algn="ctr">
              <a:buNone/>
            </a:pPr>
            <a:r>
              <a:rPr lang="es-CO" dirty="0" smtClean="0"/>
              <a:t>Note que Dios únicamente les ordena: </a:t>
            </a:r>
            <a:r>
              <a:rPr lang="es-CO" i="1" dirty="0" smtClean="0">
                <a:solidFill>
                  <a:srgbClr val="0070C0"/>
                </a:solidFill>
              </a:rPr>
              <a:t>«No comerás»</a:t>
            </a:r>
            <a:r>
              <a:rPr lang="es-CO" dirty="0" smtClean="0"/>
              <a:t>: Esto nos indica dos puntos.</a:t>
            </a:r>
          </a:p>
        </p:txBody>
      </p:sp>
      <p:pic>
        <p:nvPicPr>
          <p:cNvPr id="2050" name="Picture 2" descr="http://ts1.mm.bing.net/images/thumbnail.aspx?q=4705966224441708&amp;id=afe4e509ca640b966d13268d148a442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2204864"/>
            <a:ext cx="2232248" cy="25202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2" y="1916832"/>
            <a:ext cx="6120680" cy="3447098"/>
          </a:xfrm>
          <a:prstGeom prst="rect">
            <a:avLst/>
          </a:prstGeom>
        </p:spPr>
        <p:txBody>
          <a:bodyPr wrap="square">
            <a:spAutoFit/>
          </a:bodyPr>
          <a:lstStyle/>
          <a:p>
            <a:r>
              <a:rPr lang="es-CO" sz="3600" b="1" dirty="0">
                <a:solidFill>
                  <a:srgbClr val="FF0000"/>
                </a:solidFill>
              </a:rPr>
              <a:t>1</a:t>
            </a:r>
            <a:r>
              <a:rPr lang="es-CO" sz="3200" dirty="0"/>
              <a:t>) Dios no escondió el árbol, todos los días permanecía a la vista de ellos. y</a:t>
            </a:r>
          </a:p>
          <a:p>
            <a:r>
              <a:rPr lang="es-CO" sz="3600" b="1" dirty="0">
                <a:solidFill>
                  <a:srgbClr val="FF0000"/>
                </a:solidFill>
              </a:rPr>
              <a:t>2</a:t>
            </a:r>
            <a:r>
              <a:rPr lang="es-CO" sz="3200" dirty="0"/>
              <a:t>) Dios no les amarró las manos, les dio plena libertad para que obedecieran o desobedeciera.</a:t>
            </a:r>
          </a:p>
          <a:p>
            <a:endParaRPr lang="es-CO" dirty="0"/>
          </a:p>
        </p:txBody>
      </p:sp>
      <p:sp>
        <p:nvSpPr>
          <p:cNvPr id="5" name="4 Rectángulo"/>
          <p:cNvSpPr/>
          <p:nvPr/>
        </p:nvSpPr>
        <p:spPr>
          <a:xfrm>
            <a:off x="135260" y="5458286"/>
            <a:ext cx="8740080" cy="1077218"/>
          </a:xfrm>
          <a:prstGeom prst="rect">
            <a:avLst/>
          </a:prstGeom>
          <a:solidFill>
            <a:schemeClr val="accent2">
              <a:lumMod val="40000"/>
              <a:lumOff val="60000"/>
            </a:schemeClr>
          </a:solidFill>
        </p:spPr>
        <p:txBody>
          <a:bodyPr wrap="square">
            <a:spAutoFit/>
          </a:bodyPr>
          <a:lstStyle/>
          <a:p>
            <a:pPr algn="ctr"/>
            <a:r>
              <a:rPr lang="es-CO" sz="3200" dirty="0"/>
              <a:t>Por otro lado: No tenían hambre, podían comer de todos los demás frutos del huerto.</a:t>
            </a:r>
          </a:p>
        </p:txBody>
      </p:sp>
    </p:spTree>
    <p:extLst>
      <p:ext uri="{BB962C8B-B14F-4D97-AF65-F5344CB8AC3E}">
        <p14:creationId xmlns:p14="http://schemas.microsoft.com/office/powerpoint/2010/main" val="309673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circle(in)">
                                      <p:cBhvr>
                                        <p:cTn id="17" dur="2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circle(in)">
                                      <p:cBhvr>
                                        <p:cTn id="22" dur="2000"/>
                                        <p:tgtEl>
                                          <p:spTgt spid="205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circle(in)">
                                      <p:cBhvr>
                                        <p:cTn id="27" dur="20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ircle(in)">
                                      <p:cBhvr>
                                        <p:cTn id="3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1786210"/>
          </a:xfrm>
        </p:spPr>
        <p:txBody>
          <a:bodyPr>
            <a:normAutofit/>
          </a:bodyPr>
          <a:lstStyle/>
          <a:p>
            <a:pPr marL="0" indent="0"/>
            <a:r>
              <a:rPr lang="es-CO" sz="3100" dirty="0" smtClean="0"/>
              <a:t>Aquí encontramos </a:t>
            </a:r>
            <a:r>
              <a:rPr lang="es-CO" sz="3100" dirty="0"/>
              <a:t>un notable contraste entre Adán y Eva en el edén con la experiencia por la que pasó Cristo Jesús en el </a:t>
            </a:r>
            <a:r>
              <a:rPr lang="es-CO" sz="3100" dirty="0" smtClean="0"/>
              <a:t>desierto. </a:t>
            </a:r>
            <a:endParaRPr lang="es-CO" sz="3100" dirty="0"/>
          </a:p>
        </p:txBody>
      </p:sp>
      <p:sp>
        <p:nvSpPr>
          <p:cNvPr id="3" name="2 Marcador de contenido"/>
          <p:cNvSpPr>
            <a:spLocks noGrp="1"/>
          </p:cNvSpPr>
          <p:nvPr>
            <p:ph sz="half" idx="1"/>
          </p:nvPr>
        </p:nvSpPr>
        <p:spPr>
          <a:xfrm>
            <a:off x="457200" y="5301208"/>
            <a:ext cx="4038600" cy="1224136"/>
          </a:xfrm>
          <a:solidFill>
            <a:srgbClr val="FFFF00"/>
          </a:solidFill>
        </p:spPr>
        <p:txBody>
          <a:bodyPr>
            <a:normAutofit fontScale="77500" lnSpcReduction="20000"/>
          </a:bodyPr>
          <a:lstStyle/>
          <a:p>
            <a:pPr marL="0" indent="0" algn="ctr">
              <a:buNone/>
            </a:pPr>
            <a:r>
              <a:rPr lang="es-CO" dirty="0"/>
              <a:t>Y había Jehová Dios hecho nacer de la tierra </a:t>
            </a:r>
            <a:r>
              <a:rPr lang="es-CO" i="1" u="sng" dirty="0"/>
              <a:t>todo árbol delicioso á la vista, y bueno para </a:t>
            </a:r>
            <a:r>
              <a:rPr lang="es-CO" i="1" u="sng" dirty="0" smtClean="0"/>
              <a:t>comer</a:t>
            </a:r>
            <a:r>
              <a:rPr lang="es-CO" i="1" u="sng" dirty="0" smtClean="0">
                <a:sym typeface="Wingdings" pitchFamily="2" charset="2"/>
              </a:rPr>
              <a:t>: </a:t>
            </a:r>
            <a:r>
              <a:rPr lang="es-CO" dirty="0" smtClean="0">
                <a:solidFill>
                  <a:srgbClr val="FF0000"/>
                </a:solidFill>
                <a:sym typeface="Wingdings" pitchFamily="2" charset="2"/>
              </a:rPr>
              <a:t>(Gén.2:9).</a:t>
            </a:r>
            <a:endParaRPr lang="es-CO" dirty="0">
              <a:solidFill>
                <a:srgbClr val="FF0000"/>
              </a:solidFill>
            </a:endParaRPr>
          </a:p>
        </p:txBody>
      </p:sp>
      <p:sp>
        <p:nvSpPr>
          <p:cNvPr id="5" name="4 Marcador de contenido"/>
          <p:cNvSpPr>
            <a:spLocks noGrp="1"/>
          </p:cNvSpPr>
          <p:nvPr>
            <p:ph sz="half" idx="2"/>
          </p:nvPr>
        </p:nvSpPr>
        <p:spPr>
          <a:xfrm>
            <a:off x="4648200" y="5301208"/>
            <a:ext cx="4038600" cy="1224136"/>
          </a:xfrm>
          <a:solidFill>
            <a:srgbClr val="FFFF00"/>
          </a:solidFill>
        </p:spPr>
        <p:txBody>
          <a:bodyPr>
            <a:normAutofit fontScale="77500" lnSpcReduction="20000"/>
          </a:bodyPr>
          <a:lstStyle/>
          <a:p>
            <a:pPr marL="0" indent="0" algn="ctr">
              <a:buNone/>
            </a:pPr>
            <a:r>
              <a:rPr lang="es-CO" dirty="0" smtClean="0"/>
              <a:t>Mientras que en el desierto donde fue tentado Jesús, </a:t>
            </a:r>
            <a:r>
              <a:rPr lang="es-CO" i="1" u="sng" dirty="0" smtClean="0"/>
              <a:t>no había absolutamente nada, ni agua.</a:t>
            </a:r>
            <a:endParaRPr lang="es-CO" i="1" u="sng" dirty="0"/>
          </a:p>
        </p:txBody>
      </p:sp>
      <p:pic>
        <p:nvPicPr>
          <p:cNvPr id="1026" name="Picture 2" descr="http://fotos.euroresidentes.com/imagenes-palabras/fotos-frutas-otono/images/uvas%20%2801%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276871"/>
            <a:ext cx="3744416" cy="27180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s4.mm.bing.net/images/thumbnail.aspx?q=4873676107087903&amp;id=39de586f228bfb4d8bee807ef2aeeed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276872"/>
            <a:ext cx="3816424" cy="2718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090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Effect transition="in" filter="wipe(down)">
                                      <p:cBhvr>
                                        <p:cTn id="25" dur="580">
                                          <p:stCondLst>
                                            <p:cond delay="0"/>
                                          </p:stCondLst>
                                        </p:cTn>
                                        <p:tgtEl>
                                          <p:spTgt spid="3">
                                            <p:bg/>
                                          </p:spTgt>
                                        </p:tgtEl>
                                      </p:cBhvr>
                                    </p:animEffect>
                                    <p:anim calcmode="lin" valueType="num">
                                      <p:cBhvr>
                                        <p:cTn id="26"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bg/>
                                          </p:spTgt>
                                        </p:tgtEl>
                                      </p:cBhvr>
                                      <p:to x="100000" y="60000"/>
                                    </p:animScale>
                                    <p:animScale>
                                      <p:cBhvr>
                                        <p:cTn id="32" dur="166" decel="50000">
                                          <p:stCondLst>
                                            <p:cond delay="676"/>
                                          </p:stCondLst>
                                        </p:cTn>
                                        <p:tgtEl>
                                          <p:spTgt spid="3">
                                            <p:bg/>
                                          </p:spTgt>
                                        </p:tgtEl>
                                      </p:cBhvr>
                                      <p:to x="100000" y="100000"/>
                                    </p:animScale>
                                    <p:animScale>
                                      <p:cBhvr>
                                        <p:cTn id="33" dur="26">
                                          <p:stCondLst>
                                            <p:cond delay="1312"/>
                                          </p:stCondLst>
                                        </p:cTn>
                                        <p:tgtEl>
                                          <p:spTgt spid="3">
                                            <p:bg/>
                                          </p:spTgt>
                                        </p:tgtEl>
                                      </p:cBhvr>
                                      <p:to x="100000" y="80000"/>
                                    </p:animScale>
                                    <p:animScale>
                                      <p:cBhvr>
                                        <p:cTn id="34" dur="166" decel="50000">
                                          <p:stCondLst>
                                            <p:cond delay="1338"/>
                                          </p:stCondLst>
                                        </p:cTn>
                                        <p:tgtEl>
                                          <p:spTgt spid="3">
                                            <p:bg/>
                                          </p:spTgt>
                                        </p:tgtEl>
                                      </p:cBhvr>
                                      <p:to x="100000" y="100000"/>
                                    </p:animScale>
                                    <p:animScale>
                                      <p:cBhvr>
                                        <p:cTn id="35" dur="26">
                                          <p:stCondLst>
                                            <p:cond delay="1642"/>
                                          </p:stCondLst>
                                        </p:cTn>
                                        <p:tgtEl>
                                          <p:spTgt spid="3">
                                            <p:bg/>
                                          </p:spTgt>
                                        </p:tgtEl>
                                      </p:cBhvr>
                                      <p:to x="100000" y="90000"/>
                                    </p:animScale>
                                    <p:animScale>
                                      <p:cBhvr>
                                        <p:cTn id="36" dur="166" decel="50000">
                                          <p:stCondLst>
                                            <p:cond delay="1668"/>
                                          </p:stCondLst>
                                        </p:cTn>
                                        <p:tgtEl>
                                          <p:spTgt spid="3">
                                            <p:bg/>
                                          </p:spTgt>
                                        </p:tgtEl>
                                      </p:cBhvr>
                                      <p:to x="100000" y="100000"/>
                                    </p:animScale>
                                    <p:animScale>
                                      <p:cBhvr>
                                        <p:cTn id="37" dur="26">
                                          <p:stCondLst>
                                            <p:cond delay="1808"/>
                                          </p:stCondLst>
                                        </p:cTn>
                                        <p:tgtEl>
                                          <p:spTgt spid="3">
                                            <p:bg/>
                                          </p:spTgt>
                                        </p:tgtEl>
                                      </p:cBhvr>
                                      <p:to x="100000" y="95000"/>
                                    </p:animScale>
                                    <p:animScale>
                                      <p:cBhvr>
                                        <p:cTn id="38" dur="166" decel="50000">
                                          <p:stCondLst>
                                            <p:cond delay="1834"/>
                                          </p:stCondLst>
                                        </p:cTn>
                                        <p:tgtEl>
                                          <p:spTgt spid="3">
                                            <p:bg/>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0" end="0"/>
                                            </p:txEl>
                                          </p:spTgt>
                                        </p:tgtEl>
                                        <p:attrNameLst>
                                          <p:attrName>style.visibility</p:attrName>
                                        </p:attrNameLst>
                                      </p:cBhvr>
                                      <p:to>
                                        <p:strVal val="visible"/>
                                      </p:to>
                                    </p:set>
                                    <p:animEffect transition="in" filter="wipe(down)">
                                      <p:cBhvr>
                                        <p:cTn id="43" dur="580">
                                          <p:stCondLst>
                                            <p:cond delay="0"/>
                                          </p:stCondLst>
                                        </p:cTn>
                                        <p:tgtEl>
                                          <p:spTgt spid="3">
                                            <p:txEl>
                                              <p:pRg st="0" end="0"/>
                                            </p:txEl>
                                          </p:spTgt>
                                        </p:tgtEl>
                                      </p:cBhvr>
                                    </p:animEffect>
                                    <p:anim calcmode="lin" valueType="num">
                                      <p:cBhvr>
                                        <p:cTn id="44"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0" end="0"/>
                                            </p:txEl>
                                          </p:spTgt>
                                        </p:tgtEl>
                                      </p:cBhvr>
                                      <p:to x="100000" y="60000"/>
                                    </p:animScale>
                                    <p:animScale>
                                      <p:cBhvr>
                                        <p:cTn id="50" dur="166" decel="50000">
                                          <p:stCondLst>
                                            <p:cond delay="676"/>
                                          </p:stCondLst>
                                        </p:cTn>
                                        <p:tgtEl>
                                          <p:spTgt spid="3">
                                            <p:txEl>
                                              <p:pRg st="0" end="0"/>
                                            </p:txEl>
                                          </p:spTgt>
                                        </p:tgtEl>
                                      </p:cBhvr>
                                      <p:to x="100000" y="100000"/>
                                    </p:animScale>
                                    <p:animScale>
                                      <p:cBhvr>
                                        <p:cTn id="51" dur="26">
                                          <p:stCondLst>
                                            <p:cond delay="1312"/>
                                          </p:stCondLst>
                                        </p:cTn>
                                        <p:tgtEl>
                                          <p:spTgt spid="3">
                                            <p:txEl>
                                              <p:pRg st="0" end="0"/>
                                            </p:txEl>
                                          </p:spTgt>
                                        </p:tgtEl>
                                      </p:cBhvr>
                                      <p:to x="100000" y="80000"/>
                                    </p:animScale>
                                    <p:animScale>
                                      <p:cBhvr>
                                        <p:cTn id="52" dur="166" decel="50000">
                                          <p:stCondLst>
                                            <p:cond delay="1338"/>
                                          </p:stCondLst>
                                        </p:cTn>
                                        <p:tgtEl>
                                          <p:spTgt spid="3">
                                            <p:txEl>
                                              <p:pRg st="0" end="0"/>
                                            </p:txEl>
                                          </p:spTgt>
                                        </p:tgtEl>
                                      </p:cBhvr>
                                      <p:to x="100000" y="100000"/>
                                    </p:animScale>
                                    <p:animScale>
                                      <p:cBhvr>
                                        <p:cTn id="53" dur="26">
                                          <p:stCondLst>
                                            <p:cond delay="1642"/>
                                          </p:stCondLst>
                                        </p:cTn>
                                        <p:tgtEl>
                                          <p:spTgt spid="3">
                                            <p:txEl>
                                              <p:pRg st="0" end="0"/>
                                            </p:txEl>
                                          </p:spTgt>
                                        </p:tgtEl>
                                      </p:cBhvr>
                                      <p:to x="100000" y="90000"/>
                                    </p:animScale>
                                    <p:animScale>
                                      <p:cBhvr>
                                        <p:cTn id="54" dur="166" decel="50000">
                                          <p:stCondLst>
                                            <p:cond delay="1668"/>
                                          </p:stCondLst>
                                        </p:cTn>
                                        <p:tgtEl>
                                          <p:spTgt spid="3">
                                            <p:txEl>
                                              <p:pRg st="0" end="0"/>
                                            </p:txEl>
                                          </p:spTgt>
                                        </p:tgtEl>
                                      </p:cBhvr>
                                      <p:to x="100000" y="100000"/>
                                    </p:animScale>
                                    <p:animScale>
                                      <p:cBhvr>
                                        <p:cTn id="55" dur="26">
                                          <p:stCondLst>
                                            <p:cond delay="1808"/>
                                          </p:stCondLst>
                                        </p:cTn>
                                        <p:tgtEl>
                                          <p:spTgt spid="3">
                                            <p:txEl>
                                              <p:pRg st="0" end="0"/>
                                            </p:txEl>
                                          </p:spTgt>
                                        </p:tgtEl>
                                      </p:cBhvr>
                                      <p:to x="100000" y="95000"/>
                                    </p:animScale>
                                    <p:animScale>
                                      <p:cBhvr>
                                        <p:cTn id="56" dur="166" decel="50000">
                                          <p:stCondLst>
                                            <p:cond delay="1834"/>
                                          </p:stCondLst>
                                        </p:cTn>
                                        <p:tgtEl>
                                          <p:spTgt spid="3">
                                            <p:txEl>
                                              <p:pRg st="0" end="0"/>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1028"/>
                                        </p:tgtEl>
                                        <p:attrNameLst>
                                          <p:attrName>style.visibility</p:attrName>
                                        </p:attrNameLst>
                                      </p:cBhvr>
                                      <p:to>
                                        <p:strVal val="visible"/>
                                      </p:to>
                                    </p:set>
                                    <p:animEffect transition="in" filter="wipe(down)">
                                      <p:cBhvr>
                                        <p:cTn id="61" dur="580">
                                          <p:stCondLst>
                                            <p:cond delay="0"/>
                                          </p:stCondLst>
                                        </p:cTn>
                                        <p:tgtEl>
                                          <p:spTgt spid="1028"/>
                                        </p:tgtEl>
                                      </p:cBhvr>
                                    </p:animEffect>
                                    <p:anim calcmode="lin" valueType="num">
                                      <p:cBhvr>
                                        <p:cTn id="62"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67" dur="26">
                                          <p:stCondLst>
                                            <p:cond delay="650"/>
                                          </p:stCondLst>
                                        </p:cTn>
                                        <p:tgtEl>
                                          <p:spTgt spid="1028"/>
                                        </p:tgtEl>
                                      </p:cBhvr>
                                      <p:to x="100000" y="60000"/>
                                    </p:animScale>
                                    <p:animScale>
                                      <p:cBhvr>
                                        <p:cTn id="68" dur="166" decel="50000">
                                          <p:stCondLst>
                                            <p:cond delay="676"/>
                                          </p:stCondLst>
                                        </p:cTn>
                                        <p:tgtEl>
                                          <p:spTgt spid="1028"/>
                                        </p:tgtEl>
                                      </p:cBhvr>
                                      <p:to x="100000" y="100000"/>
                                    </p:animScale>
                                    <p:animScale>
                                      <p:cBhvr>
                                        <p:cTn id="69" dur="26">
                                          <p:stCondLst>
                                            <p:cond delay="1312"/>
                                          </p:stCondLst>
                                        </p:cTn>
                                        <p:tgtEl>
                                          <p:spTgt spid="1028"/>
                                        </p:tgtEl>
                                      </p:cBhvr>
                                      <p:to x="100000" y="80000"/>
                                    </p:animScale>
                                    <p:animScale>
                                      <p:cBhvr>
                                        <p:cTn id="70" dur="166" decel="50000">
                                          <p:stCondLst>
                                            <p:cond delay="1338"/>
                                          </p:stCondLst>
                                        </p:cTn>
                                        <p:tgtEl>
                                          <p:spTgt spid="1028"/>
                                        </p:tgtEl>
                                      </p:cBhvr>
                                      <p:to x="100000" y="100000"/>
                                    </p:animScale>
                                    <p:animScale>
                                      <p:cBhvr>
                                        <p:cTn id="71" dur="26">
                                          <p:stCondLst>
                                            <p:cond delay="1642"/>
                                          </p:stCondLst>
                                        </p:cTn>
                                        <p:tgtEl>
                                          <p:spTgt spid="1028"/>
                                        </p:tgtEl>
                                      </p:cBhvr>
                                      <p:to x="100000" y="90000"/>
                                    </p:animScale>
                                    <p:animScale>
                                      <p:cBhvr>
                                        <p:cTn id="72" dur="166" decel="50000">
                                          <p:stCondLst>
                                            <p:cond delay="1668"/>
                                          </p:stCondLst>
                                        </p:cTn>
                                        <p:tgtEl>
                                          <p:spTgt spid="1028"/>
                                        </p:tgtEl>
                                      </p:cBhvr>
                                      <p:to x="100000" y="100000"/>
                                    </p:animScale>
                                    <p:animScale>
                                      <p:cBhvr>
                                        <p:cTn id="73" dur="26">
                                          <p:stCondLst>
                                            <p:cond delay="1808"/>
                                          </p:stCondLst>
                                        </p:cTn>
                                        <p:tgtEl>
                                          <p:spTgt spid="1028"/>
                                        </p:tgtEl>
                                      </p:cBhvr>
                                      <p:to x="100000" y="95000"/>
                                    </p:animScale>
                                    <p:animScale>
                                      <p:cBhvr>
                                        <p:cTn id="74" dur="166" decel="50000">
                                          <p:stCondLst>
                                            <p:cond delay="1834"/>
                                          </p:stCondLst>
                                        </p:cTn>
                                        <p:tgtEl>
                                          <p:spTgt spid="1028"/>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5">
                                            <p:bg/>
                                          </p:spTgt>
                                        </p:tgtEl>
                                        <p:attrNameLst>
                                          <p:attrName>style.visibility</p:attrName>
                                        </p:attrNameLst>
                                      </p:cBhvr>
                                      <p:to>
                                        <p:strVal val="visible"/>
                                      </p:to>
                                    </p:set>
                                    <p:animEffect transition="in" filter="wipe(down)">
                                      <p:cBhvr>
                                        <p:cTn id="79" dur="580">
                                          <p:stCondLst>
                                            <p:cond delay="0"/>
                                          </p:stCondLst>
                                        </p:cTn>
                                        <p:tgtEl>
                                          <p:spTgt spid="5">
                                            <p:bg/>
                                          </p:spTgt>
                                        </p:tgtEl>
                                      </p:cBhvr>
                                    </p:animEffect>
                                    <p:anim calcmode="lin" valueType="num">
                                      <p:cBhvr>
                                        <p:cTn id="80" dur="1822" tmFilter="0,0; 0.14,0.36; 0.43,0.73; 0.71,0.91; 1.0,1.0">
                                          <p:stCondLst>
                                            <p:cond delay="0"/>
                                          </p:stCondLst>
                                        </p:cTn>
                                        <p:tgtEl>
                                          <p:spTgt spid="5">
                                            <p:bg/>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5">
                                            <p:bg/>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5">
                                            <p:bg/>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5">
                                            <p:bg/>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5">
                                            <p:bg/>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5">
                                            <p:bg/>
                                          </p:spTgt>
                                        </p:tgtEl>
                                      </p:cBhvr>
                                      <p:to x="100000" y="60000"/>
                                    </p:animScale>
                                    <p:animScale>
                                      <p:cBhvr>
                                        <p:cTn id="86" dur="166" decel="50000">
                                          <p:stCondLst>
                                            <p:cond delay="676"/>
                                          </p:stCondLst>
                                        </p:cTn>
                                        <p:tgtEl>
                                          <p:spTgt spid="5">
                                            <p:bg/>
                                          </p:spTgt>
                                        </p:tgtEl>
                                      </p:cBhvr>
                                      <p:to x="100000" y="100000"/>
                                    </p:animScale>
                                    <p:animScale>
                                      <p:cBhvr>
                                        <p:cTn id="87" dur="26">
                                          <p:stCondLst>
                                            <p:cond delay="1312"/>
                                          </p:stCondLst>
                                        </p:cTn>
                                        <p:tgtEl>
                                          <p:spTgt spid="5">
                                            <p:bg/>
                                          </p:spTgt>
                                        </p:tgtEl>
                                      </p:cBhvr>
                                      <p:to x="100000" y="80000"/>
                                    </p:animScale>
                                    <p:animScale>
                                      <p:cBhvr>
                                        <p:cTn id="88" dur="166" decel="50000">
                                          <p:stCondLst>
                                            <p:cond delay="1338"/>
                                          </p:stCondLst>
                                        </p:cTn>
                                        <p:tgtEl>
                                          <p:spTgt spid="5">
                                            <p:bg/>
                                          </p:spTgt>
                                        </p:tgtEl>
                                      </p:cBhvr>
                                      <p:to x="100000" y="100000"/>
                                    </p:animScale>
                                    <p:animScale>
                                      <p:cBhvr>
                                        <p:cTn id="89" dur="26">
                                          <p:stCondLst>
                                            <p:cond delay="1642"/>
                                          </p:stCondLst>
                                        </p:cTn>
                                        <p:tgtEl>
                                          <p:spTgt spid="5">
                                            <p:bg/>
                                          </p:spTgt>
                                        </p:tgtEl>
                                      </p:cBhvr>
                                      <p:to x="100000" y="90000"/>
                                    </p:animScale>
                                    <p:animScale>
                                      <p:cBhvr>
                                        <p:cTn id="90" dur="166" decel="50000">
                                          <p:stCondLst>
                                            <p:cond delay="1668"/>
                                          </p:stCondLst>
                                        </p:cTn>
                                        <p:tgtEl>
                                          <p:spTgt spid="5">
                                            <p:bg/>
                                          </p:spTgt>
                                        </p:tgtEl>
                                      </p:cBhvr>
                                      <p:to x="100000" y="100000"/>
                                    </p:animScale>
                                    <p:animScale>
                                      <p:cBhvr>
                                        <p:cTn id="91" dur="26">
                                          <p:stCondLst>
                                            <p:cond delay="1808"/>
                                          </p:stCondLst>
                                        </p:cTn>
                                        <p:tgtEl>
                                          <p:spTgt spid="5">
                                            <p:bg/>
                                          </p:spTgt>
                                        </p:tgtEl>
                                      </p:cBhvr>
                                      <p:to x="100000" y="95000"/>
                                    </p:animScale>
                                    <p:animScale>
                                      <p:cBhvr>
                                        <p:cTn id="92" dur="166" decel="50000">
                                          <p:stCondLst>
                                            <p:cond delay="1834"/>
                                          </p:stCondLst>
                                        </p:cTn>
                                        <p:tgtEl>
                                          <p:spTgt spid="5">
                                            <p:bg/>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5">
                                            <p:txEl>
                                              <p:pRg st="0" end="0"/>
                                            </p:txEl>
                                          </p:spTgt>
                                        </p:tgtEl>
                                        <p:attrNameLst>
                                          <p:attrName>style.visibility</p:attrName>
                                        </p:attrNameLst>
                                      </p:cBhvr>
                                      <p:to>
                                        <p:strVal val="visible"/>
                                      </p:to>
                                    </p:set>
                                    <p:animEffect transition="in" filter="wipe(down)">
                                      <p:cBhvr>
                                        <p:cTn id="97" dur="580">
                                          <p:stCondLst>
                                            <p:cond delay="0"/>
                                          </p:stCondLst>
                                        </p:cTn>
                                        <p:tgtEl>
                                          <p:spTgt spid="5">
                                            <p:txEl>
                                              <p:pRg st="0" end="0"/>
                                            </p:txEl>
                                          </p:spTgt>
                                        </p:tgtEl>
                                      </p:cBhvr>
                                    </p:animEffect>
                                    <p:anim calcmode="lin" valueType="num">
                                      <p:cBhvr>
                                        <p:cTn id="9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5">
                                            <p:txEl>
                                              <p:pRg st="0" end="0"/>
                                            </p:txEl>
                                          </p:spTgt>
                                        </p:tgtEl>
                                      </p:cBhvr>
                                      <p:to x="100000" y="60000"/>
                                    </p:animScale>
                                    <p:animScale>
                                      <p:cBhvr>
                                        <p:cTn id="104" dur="166" decel="50000">
                                          <p:stCondLst>
                                            <p:cond delay="676"/>
                                          </p:stCondLst>
                                        </p:cTn>
                                        <p:tgtEl>
                                          <p:spTgt spid="5">
                                            <p:txEl>
                                              <p:pRg st="0" end="0"/>
                                            </p:txEl>
                                          </p:spTgt>
                                        </p:tgtEl>
                                      </p:cBhvr>
                                      <p:to x="100000" y="100000"/>
                                    </p:animScale>
                                    <p:animScale>
                                      <p:cBhvr>
                                        <p:cTn id="105" dur="26">
                                          <p:stCondLst>
                                            <p:cond delay="1312"/>
                                          </p:stCondLst>
                                        </p:cTn>
                                        <p:tgtEl>
                                          <p:spTgt spid="5">
                                            <p:txEl>
                                              <p:pRg st="0" end="0"/>
                                            </p:txEl>
                                          </p:spTgt>
                                        </p:tgtEl>
                                      </p:cBhvr>
                                      <p:to x="100000" y="80000"/>
                                    </p:animScale>
                                    <p:animScale>
                                      <p:cBhvr>
                                        <p:cTn id="106" dur="166" decel="50000">
                                          <p:stCondLst>
                                            <p:cond delay="1338"/>
                                          </p:stCondLst>
                                        </p:cTn>
                                        <p:tgtEl>
                                          <p:spTgt spid="5">
                                            <p:txEl>
                                              <p:pRg st="0" end="0"/>
                                            </p:txEl>
                                          </p:spTgt>
                                        </p:tgtEl>
                                      </p:cBhvr>
                                      <p:to x="100000" y="100000"/>
                                    </p:animScale>
                                    <p:animScale>
                                      <p:cBhvr>
                                        <p:cTn id="107" dur="26">
                                          <p:stCondLst>
                                            <p:cond delay="1642"/>
                                          </p:stCondLst>
                                        </p:cTn>
                                        <p:tgtEl>
                                          <p:spTgt spid="5">
                                            <p:txEl>
                                              <p:pRg st="0" end="0"/>
                                            </p:txEl>
                                          </p:spTgt>
                                        </p:tgtEl>
                                      </p:cBhvr>
                                      <p:to x="100000" y="90000"/>
                                    </p:animScale>
                                    <p:animScale>
                                      <p:cBhvr>
                                        <p:cTn id="108" dur="166" decel="50000">
                                          <p:stCondLst>
                                            <p:cond delay="1668"/>
                                          </p:stCondLst>
                                        </p:cTn>
                                        <p:tgtEl>
                                          <p:spTgt spid="5">
                                            <p:txEl>
                                              <p:pRg st="0" end="0"/>
                                            </p:txEl>
                                          </p:spTgt>
                                        </p:tgtEl>
                                      </p:cBhvr>
                                      <p:to x="100000" y="100000"/>
                                    </p:animScale>
                                    <p:animScale>
                                      <p:cBhvr>
                                        <p:cTn id="109" dur="26">
                                          <p:stCondLst>
                                            <p:cond delay="1808"/>
                                          </p:stCondLst>
                                        </p:cTn>
                                        <p:tgtEl>
                                          <p:spTgt spid="5">
                                            <p:txEl>
                                              <p:pRg st="0" end="0"/>
                                            </p:txEl>
                                          </p:spTgt>
                                        </p:tgtEl>
                                      </p:cBhvr>
                                      <p:to x="100000" y="95000"/>
                                    </p:animScale>
                                    <p:animScale>
                                      <p:cBhvr>
                                        <p:cTn id="110"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1804"/>
            <a:ext cx="5184576" cy="4109324"/>
          </a:xfrm>
          <a:solidFill>
            <a:srgbClr val="FFFF00"/>
          </a:solidFill>
        </p:spPr>
        <p:txBody>
          <a:bodyPr>
            <a:normAutofit/>
          </a:bodyPr>
          <a:lstStyle/>
          <a:p>
            <a:pPr marL="0" indent="0" algn="ctr">
              <a:buNone/>
            </a:pPr>
            <a:r>
              <a:rPr lang="es-ES" sz="3600" dirty="0" smtClean="0"/>
              <a:t>Esta </a:t>
            </a:r>
            <a:r>
              <a:rPr lang="es-ES" sz="3600" dirty="0"/>
              <a:t>experiencia nos enseña que cuando estamos pasando por alguna  </a:t>
            </a:r>
            <a:r>
              <a:rPr lang="es-ES" sz="3600" i="1" dirty="0">
                <a:solidFill>
                  <a:srgbClr val="0070C0"/>
                </a:solidFill>
              </a:rPr>
              <a:t>necesidad</a:t>
            </a:r>
            <a:r>
              <a:rPr lang="es-ES" sz="3600" dirty="0"/>
              <a:t>,  cuando tenemos </a:t>
            </a:r>
            <a:r>
              <a:rPr lang="es-ES" sz="3600" i="1" dirty="0">
                <a:solidFill>
                  <a:srgbClr val="0070C0"/>
                </a:solidFill>
              </a:rPr>
              <a:t>hambre de algo</a:t>
            </a:r>
            <a:r>
              <a:rPr lang="es-ES" sz="3600" dirty="0"/>
              <a:t>, el enemigo se nos presenta para atraparnos</a:t>
            </a:r>
            <a:r>
              <a:rPr lang="es-ES" sz="3600" dirty="0" smtClean="0"/>
              <a:t>.</a:t>
            </a:r>
          </a:p>
          <a:p>
            <a:endParaRPr lang="es-ES" dirty="0"/>
          </a:p>
          <a:p>
            <a:endParaRPr lang="es-ES" dirty="0"/>
          </a:p>
          <a:p>
            <a:endParaRPr lang="es-CO" dirty="0"/>
          </a:p>
        </p:txBody>
      </p:sp>
      <p:pic>
        <p:nvPicPr>
          <p:cNvPr id="3074" name="Picture 2" descr="http://ts3.mm.bing.net/images/thumbnail.aspx?q=4552438336258134&amp;id=6b8c9e62d36e8d04f3a95a5d13c34ba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71804"/>
            <a:ext cx="3024336" cy="19490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t1.gstatic.com/images?q=tbn:ANd9GcSN0Wfhltc7-w6ua9U6ODxYqNuNpDdegZ5gcVCd5zVMZ0ckSfuVA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564904"/>
            <a:ext cx="3024336" cy="201622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8618" y="5264394"/>
            <a:ext cx="8733861" cy="1569660"/>
          </a:xfrm>
          <a:prstGeom prst="rect">
            <a:avLst/>
          </a:prstGeom>
          <a:solidFill>
            <a:schemeClr val="accent1">
              <a:lumMod val="20000"/>
              <a:lumOff val="80000"/>
            </a:schemeClr>
          </a:solidFill>
        </p:spPr>
        <p:txBody>
          <a:bodyPr wrap="square">
            <a:spAutoFit/>
          </a:bodyPr>
          <a:lstStyle/>
          <a:p>
            <a:pPr algn="ctr"/>
            <a:r>
              <a:rPr lang="es-ES" sz="2400" b="1" dirty="0">
                <a:solidFill>
                  <a:srgbClr val="FF0000"/>
                </a:solidFill>
              </a:rPr>
              <a:t>Satanás se camufla para lograr sus propósitos: </a:t>
            </a:r>
            <a:r>
              <a:rPr lang="es-ES" sz="2400" b="1" dirty="0" smtClean="0">
                <a:solidFill>
                  <a:srgbClr val="FF0000"/>
                </a:solidFill>
              </a:rPr>
              <a:t>en el caso de Eva utilizó una serpiente,</a:t>
            </a:r>
          </a:p>
          <a:p>
            <a:pPr algn="ctr"/>
            <a:r>
              <a:rPr lang="es-ES" sz="2400" b="1" dirty="0" smtClean="0">
                <a:solidFill>
                  <a:srgbClr val="FF0000"/>
                </a:solidFill>
              </a:rPr>
              <a:t> para tentar a Jesús utilizó un ángel, Pero su fin es el mismo, hacernos caer en pecado  </a:t>
            </a:r>
            <a:r>
              <a:rPr lang="es-ES" sz="2400" b="1" dirty="0">
                <a:solidFill>
                  <a:srgbClr val="FF0000"/>
                </a:solidFill>
              </a:rPr>
              <a:t>contradiciendo su Palabra.</a:t>
            </a:r>
          </a:p>
        </p:txBody>
      </p:sp>
    </p:spTree>
    <p:extLst>
      <p:ext uri="{BB962C8B-B14F-4D97-AF65-F5344CB8AC3E}">
        <p14:creationId xmlns:p14="http://schemas.microsoft.com/office/powerpoint/2010/main" val="73568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074"/>
                                        </p:tgtEl>
                                        <p:attrNameLst>
                                          <p:attrName>style.visibility</p:attrName>
                                        </p:attrNameLst>
                                      </p:cBhvr>
                                      <p:to>
                                        <p:strVal val="visible"/>
                                      </p:to>
                                    </p:set>
                                    <p:animEffect transition="in" filter="circle(in)">
                                      <p:cBhvr>
                                        <p:cTn id="25" dur="2000"/>
                                        <p:tgtEl>
                                          <p:spTgt spid="3074"/>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circle(in)">
                                      <p:cBhvr>
                                        <p:cTn id="30" dur="20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wheel(1)">
                                      <p:cBhvr>
                                        <p:cTn id="35"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lstStyle/>
          <a:p>
            <a:r>
              <a:rPr lang="es-CO" b="1" i="1" dirty="0" smtClean="0">
                <a:latin typeface="Agency FB" pitchFamily="34" charset="0"/>
              </a:rPr>
              <a:t>¿Qué tiempo espera Satanás?</a:t>
            </a:r>
            <a:endParaRPr lang="es-CO" b="1" i="1" dirty="0">
              <a:latin typeface="Agency FB" pitchFamily="34" charset="0"/>
            </a:endParaRPr>
          </a:p>
        </p:txBody>
      </p:sp>
      <p:sp>
        <p:nvSpPr>
          <p:cNvPr id="3" name="2 Marcador de contenido"/>
          <p:cNvSpPr>
            <a:spLocks noGrp="1"/>
          </p:cNvSpPr>
          <p:nvPr>
            <p:ph idx="1"/>
          </p:nvPr>
        </p:nvSpPr>
        <p:spPr>
          <a:xfrm>
            <a:off x="457200" y="1600201"/>
            <a:ext cx="8229600" cy="1684784"/>
          </a:xfrm>
        </p:spPr>
        <p:txBody>
          <a:bodyPr>
            <a:normAutofit/>
          </a:bodyPr>
          <a:lstStyle/>
          <a:p>
            <a:pPr marL="0" indent="0" algn="ctr">
              <a:buNone/>
            </a:pPr>
            <a:r>
              <a:rPr lang="es-ES" b="1" dirty="0" smtClean="0"/>
              <a:t>El evangelio  lo indica claramente, </a:t>
            </a:r>
            <a:r>
              <a:rPr lang="es-ES" b="1" i="1" dirty="0" smtClean="0">
                <a:solidFill>
                  <a:srgbClr val="0070C0"/>
                </a:solidFill>
              </a:rPr>
              <a:t>cuando </a:t>
            </a:r>
            <a:r>
              <a:rPr lang="es-ES" b="1" dirty="0" smtClean="0"/>
              <a:t>Jesucristo sintió hambre, </a:t>
            </a:r>
            <a:r>
              <a:rPr lang="es-ES" b="1" i="1" dirty="0" smtClean="0">
                <a:solidFill>
                  <a:srgbClr val="0070C0"/>
                </a:solidFill>
              </a:rPr>
              <a:t>entonces se le acerco el tentado</a:t>
            </a:r>
            <a:r>
              <a:rPr lang="es-ES" i="1" dirty="0">
                <a:solidFill>
                  <a:srgbClr val="0070C0"/>
                </a:solidFill>
              </a:rPr>
              <a:t>r</a:t>
            </a:r>
            <a:r>
              <a:rPr lang="es-ES" b="1" dirty="0" smtClean="0"/>
              <a:t> </a:t>
            </a:r>
            <a:r>
              <a:rPr lang="es-ES" sz="2800" dirty="0" smtClean="0">
                <a:solidFill>
                  <a:srgbClr val="FF0000"/>
                </a:solidFill>
              </a:rPr>
              <a:t>(Mt 4:3)</a:t>
            </a:r>
            <a:endParaRPr lang="es-ES" sz="3800" dirty="0" smtClean="0">
              <a:solidFill>
                <a:srgbClr val="FF0000"/>
              </a:solidFill>
            </a:endParaRPr>
          </a:p>
        </p:txBody>
      </p:sp>
      <p:sp>
        <p:nvSpPr>
          <p:cNvPr id="6" name="5 Rectángulo"/>
          <p:cNvSpPr/>
          <p:nvPr/>
        </p:nvSpPr>
        <p:spPr>
          <a:xfrm>
            <a:off x="395536" y="3356992"/>
            <a:ext cx="5616624" cy="3170099"/>
          </a:xfrm>
          <a:prstGeom prst="rect">
            <a:avLst/>
          </a:prstGeom>
          <a:solidFill>
            <a:schemeClr val="accent5">
              <a:lumMod val="20000"/>
              <a:lumOff val="80000"/>
            </a:schemeClr>
          </a:solidFill>
        </p:spPr>
        <p:txBody>
          <a:bodyPr wrap="square">
            <a:spAutoFit/>
          </a:bodyPr>
          <a:lstStyle/>
          <a:p>
            <a:pPr algn="ctr"/>
            <a:r>
              <a:rPr lang="es-CO" sz="3200" dirty="0">
                <a:solidFill>
                  <a:srgbClr val="FF0000"/>
                </a:solidFill>
              </a:rPr>
              <a:t>1 Pedro 5:8,9.</a:t>
            </a:r>
          </a:p>
          <a:p>
            <a:pPr algn="ctr"/>
            <a:r>
              <a:rPr lang="es-CO" sz="2400" dirty="0"/>
              <a:t>Sed sobrios, y velad; porque vuestro adversario el diablo, como león rugiente, anda alrededor buscando a quien devorar; al cual resistid firmes en la fe, sabiendo que los mismos padecimientos se van cumpliendo en vuestros hermanos en todo el mundo</a:t>
            </a:r>
            <a:r>
              <a:rPr lang="es-CO" sz="2400" dirty="0" smtClean="0"/>
              <a:t>.</a:t>
            </a:r>
            <a:endParaRPr lang="es-CO" sz="2400" dirty="0"/>
          </a:p>
        </p:txBody>
      </p:sp>
      <p:pic>
        <p:nvPicPr>
          <p:cNvPr id="1026" name="Picture 2" descr="http://ts3.mm.bing.net/images/thumbnail.aspx?q=4558928020833386&amp;id=6cd1117090971c7ec0be887ed4fe5b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356992"/>
            <a:ext cx="2808312" cy="31700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500" fill="hold"/>
                                        <p:tgtEl>
                                          <p:spTgt spid="1026"/>
                                        </p:tgtEl>
                                        <p:attrNameLst>
                                          <p:attrName>ppt_w</p:attrName>
                                        </p:attrNameLst>
                                      </p:cBhvr>
                                      <p:tavLst>
                                        <p:tav tm="0">
                                          <p:val>
                                            <p:fltVal val="0"/>
                                          </p:val>
                                        </p:tav>
                                        <p:tav tm="100000">
                                          <p:val>
                                            <p:strVal val="#ppt_w"/>
                                          </p:val>
                                        </p:tav>
                                      </p:tavLst>
                                    </p:anim>
                                    <p:anim calcmode="lin" valueType="num">
                                      <p:cBhvr>
                                        <p:cTn id="13" dur="500" fill="hold"/>
                                        <p:tgtEl>
                                          <p:spTgt spid="1026"/>
                                        </p:tgtEl>
                                        <p:attrNameLst>
                                          <p:attrName>ppt_h</p:attrName>
                                        </p:attrNameLst>
                                      </p:cBhvr>
                                      <p:tavLst>
                                        <p:tav tm="0">
                                          <p:val>
                                            <p:fltVal val="0"/>
                                          </p:val>
                                        </p:tav>
                                        <p:tav tm="100000">
                                          <p:val>
                                            <p:strVal val="#ppt_h"/>
                                          </p:val>
                                        </p:tav>
                                      </p:tavLst>
                                    </p:anim>
                                    <p:animEffect transition="in" filter="fade">
                                      <p:cBhvr>
                                        <p:cTn id="14" dur="5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656184"/>
          </a:xfrm>
          <a:solidFill>
            <a:schemeClr val="accent2">
              <a:lumMod val="20000"/>
              <a:lumOff val="80000"/>
            </a:schemeClr>
          </a:solidFill>
        </p:spPr>
        <p:txBody>
          <a:bodyPr>
            <a:normAutofit fontScale="92500"/>
          </a:bodyPr>
          <a:lstStyle/>
          <a:p>
            <a:pPr marL="0" indent="0" algn="ctr">
              <a:buNone/>
            </a:pPr>
            <a:r>
              <a:rPr lang="es-ES" dirty="0"/>
              <a:t>Nuestra vida, tiene que afrontar necesidades de toda índole, tendemos a tener hambre,  tenemos necesidades físicas, </a:t>
            </a:r>
            <a:r>
              <a:rPr lang="es-ES" dirty="0" smtClean="0"/>
              <a:t>emocionales y </a:t>
            </a:r>
            <a:r>
              <a:rPr lang="es-ES" dirty="0"/>
              <a:t>espirituales</a:t>
            </a:r>
            <a:r>
              <a:rPr lang="es-ES" dirty="0" smtClean="0"/>
              <a:t>. </a:t>
            </a:r>
            <a:r>
              <a:rPr lang="es-ES" dirty="0"/>
              <a:t> </a:t>
            </a:r>
            <a:endParaRPr lang="es-ES" dirty="0" smtClean="0"/>
          </a:p>
        </p:txBody>
      </p:sp>
      <p:pic>
        <p:nvPicPr>
          <p:cNvPr id="2049" name="Picture 1" descr="http://www.blueletterbible.org/gifs/k9.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5363" y="1600200"/>
            <a:ext cx="161925" cy="1619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www.blueletterbible.org/gifs/c9.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5363" y="1600200"/>
            <a:ext cx="161925" cy="16192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http://www.blueletterbible.org/gifs/l9.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5363" y="1600200"/>
            <a:ext cx="161925" cy="1619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lueletterbible.org/gifs/i_blank9.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5363" y="1600200"/>
            <a:ext cx="161925" cy="16192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http://www.blueletterbible.org/gifs/v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35363" y="1600200"/>
            <a:ext cx="161925" cy="1619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blueletterbible.org/gifs/d9.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35363" y="1600200"/>
            <a:ext cx="161925" cy="161925"/>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http://www.blueletterbible.org/gifs/copyChkboxOff.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35363" y="1600200"/>
            <a:ext cx="85725" cy="1047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96043" y="2157739"/>
            <a:ext cx="4464496" cy="4524315"/>
          </a:xfrm>
          <a:prstGeom prst="rect">
            <a:avLst/>
          </a:prstGeom>
          <a:solidFill>
            <a:schemeClr val="accent2">
              <a:lumMod val="20000"/>
              <a:lumOff val="80000"/>
            </a:schemeClr>
          </a:solidFill>
        </p:spPr>
        <p:txBody>
          <a:bodyPr wrap="square">
            <a:spAutoFit/>
          </a:bodyPr>
          <a:lstStyle/>
          <a:p>
            <a:pPr algn="ctr"/>
            <a:r>
              <a:rPr lang="es-ES" sz="3200" dirty="0"/>
              <a:t>Cuando usted este pasando por estas circunstancias, con certeza se le aparecerá el tentador disfrazado de alimento prohibido diciéndole tener la solución a todos sus problemas.</a:t>
            </a:r>
          </a:p>
        </p:txBody>
      </p:sp>
      <p:pic>
        <p:nvPicPr>
          <p:cNvPr id="1026" name="Picture 2" descr="http://ts1.mm.bing.net/images/thumbnail.aspx?q=4843864741446584&amp;id=8ded45607149a70e0060ea68c38d4c8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2132856"/>
            <a:ext cx="2016224" cy="244827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s2.mm.bing.net/images/thumbnail.aspx?q=4961559717740781&amp;id=714534842b04cc5995514258b521092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73112" y="2132856"/>
            <a:ext cx="1944216" cy="24233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60539" y="4794344"/>
            <a:ext cx="2215716" cy="1477328"/>
          </a:xfrm>
          <a:prstGeom prst="rect">
            <a:avLst/>
          </a:prstGeom>
        </p:spPr>
        <p:txBody>
          <a:bodyPr wrap="square">
            <a:spAutoFit/>
          </a:bodyPr>
          <a:lstStyle/>
          <a:p>
            <a:pPr algn="ctr"/>
            <a:r>
              <a:rPr lang="es-CO" b="1" dirty="0" smtClean="0">
                <a:solidFill>
                  <a:srgbClr val="FF0000"/>
                </a:solidFill>
              </a:rPr>
              <a:t>Para calmar el hambre: Comer </a:t>
            </a:r>
            <a:r>
              <a:rPr lang="es-CO" b="1" dirty="0">
                <a:solidFill>
                  <a:srgbClr val="FF0000"/>
                </a:solidFill>
              </a:rPr>
              <a:t>lo que Dios </a:t>
            </a:r>
            <a:r>
              <a:rPr lang="es-CO" b="1" dirty="0" smtClean="0">
                <a:solidFill>
                  <a:srgbClr val="FF0000"/>
                </a:solidFill>
              </a:rPr>
              <a:t>claramente ha prohibido</a:t>
            </a:r>
          </a:p>
          <a:p>
            <a:pPr algn="ctr"/>
            <a:r>
              <a:rPr lang="es-CO" b="1" dirty="0" smtClean="0">
                <a:solidFill>
                  <a:srgbClr val="FF0000"/>
                </a:solidFill>
              </a:rPr>
              <a:t> </a:t>
            </a:r>
            <a:r>
              <a:rPr lang="es-CO" b="1" dirty="0" smtClean="0">
                <a:solidFill>
                  <a:srgbClr val="002060"/>
                </a:solidFill>
              </a:rPr>
              <a:t>lea Lev.11:1-8; 9-12.</a:t>
            </a:r>
            <a:endParaRPr lang="es-CO" b="1" dirty="0">
              <a:solidFill>
                <a:srgbClr val="002060"/>
              </a:solidFill>
            </a:endParaRPr>
          </a:p>
        </p:txBody>
      </p:sp>
      <p:sp>
        <p:nvSpPr>
          <p:cNvPr id="6" name="5 Rectángulo"/>
          <p:cNvSpPr/>
          <p:nvPr/>
        </p:nvSpPr>
        <p:spPr>
          <a:xfrm>
            <a:off x="6876255" y="4797152"/>
            <a:ext cx="2222697" cy="2308324"/>
          </a:xfrm>
          <a:prstGeom prst="rect">
            <a:avLst/>
          </a:prstGeom>
        </p:spPr>
        <p:txBody>
          <a:bodyPr wrap="square">
            <a:spAutoFit/>
          </a:bodyPr>
          <a:lstStyle/>
          <a:p>
            <a:pPr algn="ctr"/>
            <a:r>
              <a:rPr lang="es-CO" b="1" dirty="0" smtClean="0">
                <a:solidFill>
                  <a:srgbClr val="FF0000"/>
                </a:solidFill>
              </a:rPr>
              <a:t>Tener sexo </a:t>
            </a:r>
            <a:r>
              <a:rPr lang="es-CO" b="1" dirty="0">
                <a:solidFill>
                  <a:srgbClr val="FF0000"/>
                </a:solidFill>
              </a:rPr>
              <a:t>antes del matrimonio, generalmente dice: «Si tu me amas dame la prueba de amor, es que no puedo esperar más</a:t>
            </a:r>
            <a:r>
              <a:rPr lang="es-CO" b="1" dirty="0" smtClean="0">
                <a:solidFill>
                  <a:srgbClr val="FF0000"/>
                </a:solidFill>
              </a:rPr>
              <a:t>». </a:t>
            </a:r>
            <a:endParaRPr lang="es-CO" b="1" dirty="0">
              <a:solidFill>
                <a:srgbClr val="FF0000"/>
              </a:solidFill>
            </a:endParaRPr>
          </a:p>
          <a:p>
            <a:r>
              <a:rPr lang="es-CO" b="1" dirty="0">
                <a:solidFill>
                  <a:srgbClr val="FF0000"/>
                </a:solidFill>
              </a:rPr>
              <a:t> </a:t>
            </a:r>
            <a:endParaRPr lang="es-CO" b="1" dirty="0"/>
          </a:p>
        </p:txBody>
      </p:sp>
    </p:spTree>
    <p:extLst>
      <p:ext uri="{BB962C8B-B14F-4D97-AF65-F5344CB8AC3E}">
        <p14:creationId xmlns:p14="http://schemas.microsoft.com/office/powerpoint/2010/main" val="2276970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2000"/>
                                        <p:tgtEl>
                                          <p:spTgt spid="1026"/>
                                        </p:tgtEl>
                                      </p:cBhvr>
                                    </p:animEffect>
                                    <p:anim calcmode="lin" valueType="num">
                                      <p:cBhvr>
                                        <p:cTn id="13" dur="2000" fill="hold"/>
                                        <p:tgtEl>
                                          <p:spTgt spid="1026"/>
                                        </p:tgtEl>
                                        <p:attrNameLst>
                                          <p:attrName>ppt_w</p:attrName>
                                        </p:attrNameLst>
                                      </p:cBhvr>
                                      <p:tavLst>
                                        <p:tav tm="0" fmla="#ppt_w*sin(2.5*pi*$)">
                                          <p:val>
                                            <p:fltVal val="0"/>
                                          </p:val>
                                        </p:tav>
                                        <p:tav tm="100000">
                                          <p:val>
                                            <p:fltVal val="1"/>
                                          </p:val>
                                        </p:tav>
                                      </p:tavLst>
                                    </p:anim>
                                    <p:anim calcmode="lin" valueType="num">
                                      <p:cBhvr>
                                        <p:cTn id="14"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80">
                                          <p:stCondLst>
                                            <p:cond delay="0"/>
                                          </p:stCondLst>
                                        </p:cTn>
                                        <p:tgtEl>
                                          <p:spTgt spid="2"/>
                                        </p:tgtEl>
                                      </p:cBhvr>
                                    </p:animEffect>
                                    <p:anim calcmode="lin" valueType="num">
                                      <p:cBhvr>
                                        <p:cTn id="2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5" dur="26">
                                          <p:stCondLst>
                                            <p:cond delay="650"/>
                                          </p:stCondLst>
                                        </p:cTn>
                                        <p:tgtEl>
                                          <p:spTgt spid="2"/>
                                        </p:tgtEl>
                                      </p:cBhvr>
                                      <p:to x="100000" y="60000"/>
                                    </p:animScale>
                                    <p:animScale>
                                      <p:cBhvr>
                                        <p:cTn id="26" dur="166" decel="50000">
                                          <p:stCondLst>
                                            <p:cond delay="676"/>
                                          </p:stCondLst>
                                        </p:cTn>
                                        <p:tgtEl>
                                          <p:spTgt spid="2"/>
                                        </p:tgtEl>
                                      </p:cBhvr>
                                      <p:to x="100000" y="100000"/>
                                    </p:animScale>
                                    <p:animScale>
                                      <p:cBhvr>
                                        <p:cTn id="27" dur="26">
                                          <p:stCondLst>
                                            <p:cond delay="1312"/>
                                          </p:stCondLst>
                                        </p:cTn>
                                        <p:tgtEl>
                                          <p:spTgt spid="2"/>
                                        </p:tgtEl>
                                      </p:cBhvr>
                                      <p:to x="100000" y="80000"/>
                                    </p:animScale>
                                    <p:animScale>
                                      <p:cBhvr>
                                        <p:cTn id="28" dur="166" decel="50000">
                                          <p:stCondLst>
                                            <p:cond delay="1338"/>
                                          </p:stCondLst>
                                        </p:cTn>
                                        <p:tgtEl>
                                          <p:spTgt spid="2"/>
                                        </p:tgtEl>
                                      </p:cBhvr>
                                      <p:to x="100000" y="100000"/>
                                    </p:animScale>
                                    <p:animScale>
                                      <p:cBhvr>
                                        <p:cTn id="29" dur="26">
                                          <p:stCondLst>
                                            <p:cond delay="1642"/>
                                          </p:stCondLst>
                                        </p:cTn>
                                        <p:tgtEl>
                                          <p:spTgt spid="2"/>
                                        </p:tgtEl>
                                      </p:cBhvr>
                                      <p:to x="100000" y="90000"/>
                                    </p:animScale>
                                    <p:animScale>
                                      <p:cBhvr>
                                        <p:cTn id="30" dur="166" decel="50000">
                                          <p:stCondLst>
                                            <p:cond delay="1668"/>
                                          </p:stCondLst>
                                        </p:cTn>
                                        <p:tgtEl>
                                          <p:spTgt spid="2"/>
                                        </p:tgtEl>
                                      </p:cBhvr>
                                      <p:to x="100000" y="100000"/>
                                    </p:animScale>
                                    <p:animScale>
                                      <p:cBhvr>
                                        <p:cTn id="31" dur="26">
                                          <p:stCondLst>
                                            <p:cond delay="1808"/>
                                          </p:stCondLst>
                                        </p:cTn>
                                        <p:tgtEl>
                                          <p:spTgt spid="2"/>
                                        </p:tgtEl>
                                      </p:cBhvr>
                                      <p:to x="100000" y="95000"/>
                                    </p:animScale>
                                    <p:animScale>
                                      <p:cBhvr>
                                        <p:cTn id="32" dur="166" decel="50000">
                                          <p:stCondLst>
                                            <p:cond delay="1834"/>
                                          </p:stCondLst>
                                        </p:cTn>
                                        <p:tgtEl>
                                          <p:spTgt spid="2"/>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1028"/>
                                        </p:tgtEl>
                                        <p:attrNameLst>
                                          <p:attrName>style.visibility</p:attrName>
                                        </p:attrNameLst>
                                      </p:cBhvr>
                                      <p:to>
                                        <p:strVal val="visible"/>
                                      </p:to>
                                    </p:set>
                                    <p:animEffect transition="in" filter="wheel(1)">
                                      <p:cBhvr>
                                        <p:cTn id="37" dur="2000"/>
                                        <p:tgtEl>
                                          <p:spTgt spid="1028"/>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circle(in)">
                                      <p:cBhvr>
                                        <p:cTn id="4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474840" cy="5649491"/>
          </a:xfrm>
        </p:spPr>
        <p:txBody>
          <a:bodyPr>
            <a:normAutofit fontScale="92500" lnSpcReduction="10000"/>
          </a:bodyPr>
          <a:lstStyle/>
          <a:p>
            <a:pPr marL="0" indent="0" algn="ctr">
              <a:buNone/>
            </a:pPr>
            <a:r>
              <a:rPr lang="es-CO" dirty="0" smtClean="0"/>
              <a:t>Tanto el sexo antes del matrimonio, como la infidelidad conyugal están de moda hoy día, aún entre los que dicen ser creyentes, y están prohibidas en la Ley de Dios:</a:t>
            </a:r>
          </a:p>
          <a:p>
            <a:pPr marL="0" indent="0" algn="ctr">
              <a:buNone/>
            </a:pPr>
            <a:r>
              <a:rPr lang="es-CO" dirty="0" smtClean="0"/>
              <a:t>Lea </a:t>
            </a:r>
            <a:r>
              <a:rPr lang="es-CO" dirty="0" smtClean="0">
                <a:solidFill>
                  <a:srgbClr val="FF0000"/>
                </a:solidFill>
              </a:rPr>
              <a:t>Gén. 1:28</a:t>
            </a:r>
            <a:r>
              <a:rPr lang="es-CO" dirty="0" smtClean="0"/>
              <a:t> </a:t>
            </a:r>
            <a:r>
              <a:rPr lang="es-CO" dirty="0"/>
              <a:t>Note que Dios primero </a:t>
            </a:r>
            <a:r>
              <a:rPr lang="es-CO" dirty="0" smtClean="0"/>
              <a:t>bendice a Adán y a Eva, es decir primero celebra el matrimonio, y </a:t>
            </a:r>
            <a:r>
              <a:rPr lang="es-CO" dirty="0"/>
              <a:t>luego </a:t>
            </a:r>
            <a:r>
              <a:rPr lang="es-CO" dirty="0" smtClean="0"/>
              <a:t>les dice</a:t>
            </a:r>
            <a:r>
              <a:rPr lang="es-CO" dirty="0"/>
              <a:t>: «</a:t>
            </a:r>
            <a:r>
              <a:rPr lang="es-CO" i="1" dirty="0">
                <a:solidFill>
                  <a:srgbClr val="0070C0"/>
                </a:solidFill>
              </a:rPr>
              <a:t>Fructificad</a:t>
            </a:r>
            <a:r>
              <a:rPr lang="es-CO" dirty="0" smtClean="0"/>
              <a:t>».</a:t>
            </a:r>
            <a:endParaRPr lang="es-CO" dirty="0"/>
          </a:p>
          <a:p>
            <a:pPr marL="0" indent="0">
              <a:buNone/>
            </a:pPr>
            <a:endParaRPr lang="es-CO" dirty="0"/>
          </a:p>
        </p:txBody>
      </p:sp>
      <p:pic>
        <p:nvPicPr>
          <p:cNvPr id="4" name="Picture 6" descr="http://ts1.mm.bing.net/images/thumbnail.aspx?q=4776236183978428&amp;id=64a393962011e20ab652dd8048e151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526265"/>
            <a:ext cx="3680218" cy="36004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004048" y="5445224"/>
            <a:ext cx="3680218" cy="830997"/>
          </a:xfrm>
          <a:prstGeom prst="rect">
            <a:avLst/>
          </a:prstGeom>
          <a:solidFill>
            <a:srgbClr val="FFFF00"/>
          </a:solidFill>
        </p:spPr>
        <p:txBody>
          <a:bodyPr wrap="square">
            <a:spAutoFit/>
          </a:bodyPr>
          <a:lstStyle/>
          <a:p>
            <a:pPr algn="ctr"/>
            <a:r>
              <a:rPr lang="es-CO" sz="2400" dirty="0" smtClean="0">
                <a:solidFill>
                  <a:srgbClr val="FF0000"/>
                </a:solidFill>
              </a:rPr>
              <a:t>Exo.20:14</a:t>
            </a:r>
            <a:r>
              <a:rPr lang="es-CO" sz="2400" dirty="0" smtClean="0"/>
              <a:t> dice:</a:t>
            </a:r>
          </a:p>
          <a:p>
            <a:pPr algn="ctr"/>
            <a:r>
              <a:rPr lang="es-CO" sz="2400" dirty="0" smtClean="0"/>
              <a:t> «</a:t>
            </a:r>
            <a:r>
              <a:rPr lang="es-CO" sz="2400" i="1" dirty="0" smtClean="0">
                <a:solidFill>
                  <a:srgbClr val="0070C0"/>
                </a:solidFill>
              </a:rPr>
              <a:t>No adulterarás</a:t>
            </a:r>
            <a:r>
              <a:rPr lang="es-CO" sz="2400" dirty="0" smtClean="0"/>
              <a:t>» </a:t>
            </a:r>
            <a:endParaRPr lang="es-CO" sz="2400" dirty="0"/>
          </a:p>
        </p:txBody>
      </p:sp>
      <p:sp>
        <p:nvSpPr>
          <p:cNvPr id="6" name="5 Rectángulo"/>
          <p:cNvSpPr/>
          <p:nvPr/>
        </p:nvSpPr>
        <p:spPr>
          <a:xfrm>
            <a:off x="5004048" y="711860"/>
            <a:ext cx="3680218" cy="461665"/>
          </a:xfrm>
          <a:prstGeom prst="rect">
            <a:avLst/>
          </a:prstGeom>
          <a:solidFill>
            <a:srgbClr val="FFFF00"/>
          </a:solidFill>
        </p:spPr>
        <p:txBody>
          <a:bodyPr wrap="square">
            <a:spAutoFit/>
          </a:bodyPr>
          <a:lstStyle/>
          <a:p>
            <a:r>
              <a:rPr lang="es-CO" sz="2400" dirty="0">
                <a:solidFill>
                  <a:srgbClr val="FF0000"/>
                </a:solidFill>
              </a:rPr>
              <a:t>Y la infidelidad conyugal.</a:t>
            </a:r>
          </a:p>
        </p:txBody>
      </p:sp>
    </p:spTree>
    <p:extLst>
      <p:ext uri="{BB962C8B-B14F-4D97-AF65-F5344CB8AC3E}">
        <p14:creationId xmlns:p14="http://schemas.microsoft.com/office/powerpoint/2010/main" val="316457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ircle(in)">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850106"/>
          </a:xfrm>
        </p:spPr>
        <p:txBody>
          <a:bodyPr>
            <a:normAutofit/>
          </a:bodyPr>
          <a:lstStyle/>
          <a:p>
            <a:r>
              <a:rPr lang="es-CO" sz="3600" dirty="0" smtClean="0"/>
              <a:t>¿Qué nos dice Dios con amor en su Palabra?</a:t>
            </a:r>
            <a:endParaRPr lang="es-CO" sz="3600" dirty="0"/>
          </a:p>
        </p:txBody>
      </p:sp>
      <p:sp>
        <p:nvSpPr>
          <p:cNvPr id="3" name="2 Marcador de contenido"/>
          <p:cNvSpPr>
            <a:spLocks noGrp="1"/>
          </p:cNvSpPr>
          <p:nvPr>
            <p:ph idx="1"/>
          </p:nvPr>
        </p:nvSpPr>
        <p:spPr>
          <a:xfrm>
            <a:off x="323528" y="1268760"/>
            <a:ext cx="8496944" cy="5400600"/>
          </a:xfrm>
        </p:spPr>
        <p:txBody>
          <a:bodyPr>
            <a:normAutofit fontScale="70000" lnSpcReduction="20000"/>
          </a:bodyPr>
          <a:lstStyle/>
          <a:p>
            <a:pPr marL="0" indent="0" algn="ctr">
              <a:buNone/>
            </a:pPr>
            <a:r>
              <a:rPr lang="es-CO" sz="3600" i="1" dirty="0" smtClean="0">
                <a:solidFill>
                  <a:srgbClr val="FF0000"/>
                </a:solidFill>
              </a:rPr>
              <a:t>¿Quieres ver a Dios? Evita estas cosas:</a:t>
            </a:r>
          </a:p>
          <a:p>
            <a:pPr marL="0" indent="0" algn="ctr">
              <a:buNone/>
            </a:pPr>
            <a:r>
              <a:rPr lang="es-CO" dirty="0" smtClean="0">
                <a:solidFill>
                  <a:srgbClr val="FF0000"/>
                </a:solidFill>
              </a:rPr>
              <a:t>Lease 1 Corintios 6:9-10</a:t>
            </a:r>
            <a:r>
              <a:rPr lang="es-CO" dirty="0" smtClean="0"/>
              <a:t>.</a:t>
            </a:r>
          </a:p>
          <a:p>
            <a:pPr marL="0" indent="0">
              <a:buNone/>
            </a:pPr>
            <a:r>
              <a:rPr lang="es-CO" dirty="0" smtClean="0"/>
              <a:t>¿No </a:t>
            </a:r>
            <a:r>
              <a:rPr lang="es-CO" dirty="0"/>
              <a:t>sabéis que los injustos </a:t>
            </a:r>
            <a:r>
              <a:rPr lang="es-CO" b="1" u="sng" dirty="0"/>
              <a:t>no</a:t>
            </a:r>
            <a:r>
              <a:rPr lang="es-CO" dirty="0"/>
              <a:t> heredarán el reino de Dios? No erréis; </a:t>
            </a:r>
            <a:r>
              <a:rPr lang="es-CO" u="sng" dirty="0"/>
              <a:t>ni</a:t>
            </a:r>
            <a:r>
              <a:rPr lang="es-CO" dirty="0"/>
              <a:t> los </a:t>
            </a:r>
            <a:r>
              <a:rPr lang="es-CO" i="1" dirty="0">
                <a:solidFill>
                  <a:srgbClr val="0070C0"/>
                </a:solidFill>
              </a:rPr>
              <a:t>fornicarios</a:t>
            </a:r>
            <a:r>
              <a:rPr lang="es-CO" dirty="0"/>
              <a:t>, </a:t>
            </a:r>
            <a:r>
              <a:rPr lang="es-CO" u="sng" dirty="0"/>
              <a:t>ni</a:t>
            </a:r>
            <a:r>
              <a:rPr lang="es-CO" dirty="0"/>
              <a:t> los idólatras, </a:t>
            </a:r>
            <a:r>
              <a:rPr lang="es-CO" u="sng" dirty="0"/>
              <a:t>ni</a:t>
            </a:r>
            <a:r>
              <a:rPr lang="es-CO" dirty="0"/>
              <a:t> los </a:t>
            </a:r>
            <a:r>
              <a:rPr lang="es-CO" i="1" dirty="0">
                <a:solidFill>
                  <a:srgbClr val="0070C0"/>
                </a:solidFill>
              </a:rPr>
              <a:t>adúlteros</a:t>
            </a:r>
            <a:r>
              <a:rPr lang="es-CO" dirty="0"/>
              <a:t>, </a:t>
            </a:r>
            <a:r>
              <a:rPr lang="es-CO" u="sng" dirty="0"/>
              <a:t>ni</a:t>
            </a:r>
            <a:r>
              <a:rPr lang="es-CO" dirty="0"/>
              <a:t> los afeminados, </a:t>
            </a:r>
            <a:r>
              <a:rPr lang="es-CO" u="sng" dirty="0"/>
              <a:t>ni</a:t>
            </a:r>
            <a:r>
              <a:rPr lang="es-CO" dirty="0"/>
              <a:t> los que se echan con varones, </a:t>
            </a:r>
            <a:r>
              <a:rPr lang="es-CO" baseline="30000" dirty="0" smtClean="0"/>
              <a:t>10</a:t>
            </a:r>
            <a:r>
              <a:rPr lang="es-CO" baseline="30000" dirty="0"/>
              <a:t> </a:t>
            </a:r>
            <a:r>
              <a:rPr lang="es-CO" dirty="0"/>
              <a:t>ni los ladrones, </a:t>
            </a:r>
            <a:r>
              <a:rPr lang="es-CO" u="sng" dirty="0"/>
              <a:t>ni</a:t>
            </a:r>
            <a:r>
              <a:rPr lang="es-CO" dirty="0"/>
              <a:t> los avaros, </a:t>
            </a:r>
            <a:r>
              <a:rPr lang="es-CO" u="sng" dirty="0"/>
              <a:t>ni</a:t>
            </a:r>
            <a:r>
              <a:rPr lang="es-CO" dirty="0"/>
              <a:t> los borrachos, </a:t>
            </a:r>
            <a:r>
              <a:rPr lang="es-CO" u="sng" dirty="0"/>
              <a:t>ni</a:t>
            </a:r>
            <a:r>
              <a:rPr lang="es-CO" dirty="0"/>
              <a:t> los maldicientes, </a:t>
            </a:r>
            <a:r>
              <a:rPr lang="es-CO" u="sng" dirty="0"/>
              <a:t>ni</a:t>
            </a:r>
            <a:r>
              <a:rPr lang="es-CO" dirty="0"/>
              <a:t> los estafadores, heredarán el reino de Dios. </a:t>
            </a:r>
            <a:endParaRPr lang="es-CO" dirty="0" smtClean="0"/>
          </a:p>
          <a:p>
            <a:pPr marL="0" indent="0">
              <a:buNone/>
            </a:pPr>
            <a:endParaRPr lang="es-CO" dirty="0" smtClean="0"/>
          </a:p>
          <a:p>
            <a:pPr marL="0" indent="0" algn="ctr">
              <a:buNone/>
            </a:pPr>
            <a:r>
              <a:rPr lang="es-CO" b="1" dirty="0" smtClean="0">
                <a:solidFill>
                  <a:srgbClr val="FF0000"/>
                </a:solidFill>
              </a:rPr>
              <a:t>¿Que es ser «afeminado»?</a:t>
            </a:r>
          </a:p>
          <a:p>
            <a:pPr marL="0" indent="0" algn="ctr">
              <a:buNone/>
            </a:pPr>
            <a:r>
              <a:rPr lang="es-CO" dirty="0" smtClean="0"/>
              <a:t>Diccionario: «Que </a:t>
            </a:r>
            <a:r>
              <a:rPr lang="es-CO" dirty="0"/>
              <a:t>es propio de la manera de hablar, gesticular o moverse que se considera característica de las mujeres: tiene voz y ademanes afeminados. </a:t>
            </a:r>
            <a:r>
              <a:rPr lang="es-CO" dirty="0" smtClean="0"/>
              <a:t>amanerado. </a:t>
            </a:r>
            <a:r>
              <a:rPr lang="es-CO" dirty="0"/>
              <a:t>D</a:t>
            </a:r>
            <a:r>
              <a:rPr lang="es-CO" dirty="0" smtClean="0"/>
              <a:t>el </a:t>
            </a:r>
            <a:r>
              <a:rPr lang="es-CO" dirty="0"/>
              <a:t>que en sus facciones, modales, palabras, </a:t>
            </a:r>
            <a:r>
              <a:rPr lang="es-CO" u="sng" dirty="0"/>
              <a:t>adornos</a:t>
            </a:r>
            <a:r>
              <a:rPr lang="es-CO" dirty="0"/>
              <a:t>, etc., se parece a las </a:t>
            </a:r>
            <a:r>
              <a:rPr lang="es-CO" dirty="0" smtClean="0"/>
              <a:t>mujeres» </a:t>
            </a:r>
          </a:p>
          <a:p>
            <a:pPr marL="0" indent="0" algn="ctr">
              <a:buNone/>
            </a:pPr>
            <a:endParaRPr lang="es-CO" dirty="0" smtClean="0"/>
          </a:p>
          <a:p>
            <a:pPr marL="0" indent="0" algn="ctr">
              <a:buNone/>
            </a:pPr>
            <a:r>
              <a:rPr lang="es-CO" b="1" dirty="0" smtClean="0">
                <a:solidFill>
                  <a:srgbClr val="0070C0"/>
                </a:solidFill>
              </a:rPr>
              <a:t>Note que esta era la característica de los habitantes de Sodoma y Gomorra.</a:t>
            </a:r>
            <a:endParaRPr lang="es-CO" b="1" dirty="0">
              <a:solidFill>
                <a:srgbClr val="0070C0"/>
              </a:solidFill>
              <a:effectLst/>
            </a:endParaRPr>
          </a:p>
        </p:txBody>
      </p:sp>
    </p:spTree>
    <p:extLst>
      <p:ext uri="{BB962C8B-B14F-4D97-AF65-F5344CB8AC3E}">
        <p14:creationId xmlns:p14="http://schemas.microsoft.com/office/powerpoint/2010/main" val="419940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circle(in)">
                                      <p:cBhvr>
                                        <p:cTn id="3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a:bodyPr>
          <a:lstStyle/>
          <a:p>
            <a:r>
              <a:rPr lang="es-CO" b="1" i="1" dirty="0" smtClean="0">
                <a:solidFill>
                  <a:schemeClr val="accent6">
                    <a:lumMod val="75000"/>
                  </a:schemeClr>
                </a:solidFill>
                <a:latin typeface="Agency FB" pitchFamily="34" charset="0"/>
              </a:rPr>
              <a:t>Tomemos dos ejemplos de como actúa Satanás</a:t>
            </a:r>
            <a:endParaRPr lang="es-CO" b="1" i="1" dirty="0">
              <a:solidFill>
                <a:schemeClr val="accent6">
                  <a:lumMod val="75000"/>
                </a:schemeClr>
              </a:solidFill>
              <a:latin typeface="Agency FB" pitchFamily="34" charset="0"/>
            </a:endParaRPr>
          </a:p>
        </p:txBody>
      </p:sp>
      <p:sp>
        <p:nvSpPr>
          <p:cNvPr id="3" name="2 Marcador de contenido"/>
          <p:cNvSpPr>
            <a:spLocks noGrp="1"/>
          </p:cNvSpPr>
          <p:nvPr>
            <p:ph idx="1"/>
          </p:nvPr>
        </p:nvSpPr>
        <p:spPr>
          <a:xfrm>
            <a:off x="323528" y="1600200"/>
            <a:ext cx="4608512" cy="4853136"/>
          </a:xfrm>
        </p:spPr>
        <p:txBody>
          <a:bodyPr/>
          <a:lstStyle/>
          <a:p>
            <a:pPr marL="0" indent="0" algn="ctr">
              <a:buNone/>
            </a:pPr>
            <a:r>
              <a:rPr lang="es-ES" dirty="0"/>
              <a:t>Dios les había dicho a Adán y a Eva:</a:t>
            </a:r>
            <a:r>
              <a:rPr lang="es-CO" i="1" dirty="0">
                <a:solidFill>
                  <a:srgbClr val="0070C0"/>
                </a:solidFill>
              </a:rPr>
              <a:t> De </a:t>
            </a:r>
            <a:r>
              <a:rPr lang="es-CO" i="1" u="sng" dirty="0">
                <a:solidFill>
                  <a:srgbClr val="0070C0"/>
                </a:solidFill>
              </a:rPr>
              <a:t>todo</a:t>
            </a:r>
            <a:r>
              <a:rPr lang="es-CO" i="1" dirty="0">
                <a:solidFill>
                  <a:srgbClr val="0070C0"/>
                </a:solidFill>
              </a:rPr>
              <a:t> árbol del huerto comerás</a:t>
            </a:r>
            <a:r>
              <a:rPr lang="es-CO" dirty="0"/>
              <a:t>; </a:t>
            </a:r>
            <a:r>
              <a:rPr lang="es-CO" b="1" dirty="0"/>
              <a:t>«</a:t>
            </a:r>
            <a:r>
              <a:rPr lang="es-CO" dirty="0"/>
              <a:t>Mas </a:t>
            </a:r>
            <a:r>
              <a:rPr lang="es-CO" i="1" u="sng" dirty="0">
                <a:solidFill>
                  <a:srgbClr val="0070C0"/>
                </a:solidFill>
              </a:rPr>
              <a:t>del</a:t>
            </a:r>
            <a:r>
              <a:rPr lang="es-CO" dirty="0"/>
              <a:t> árbol de ciencia del bien y del mal </a:t>
            </a:r>
            <a:r>
              <a:rPr lang="es-CO" i="1" dirty="0">
                <a:solidFill>
                  <a:srgbClr val="0070C0"/>
                </a:solidFill>
              </a:rPr>
              <a:t>no comerás de él</a:t>
            </a:r>
            <a:r>
              <a:rPr lang="es-CO" dirty="0"/>
              <a:t>; porque el día que de él comieres, morirás» </a:t>
            </a:r>
            <a:endParaRPr lang="es-CO" dirty="0" smtClean="0"/>
          </a:p>
          <a:p>
            <a:pPr marL="0" indent="0" algn="ctr">
              <a:buNone/>
            </a:pPr>
            <a:r>
              <a:rPr lang="es-CO" dirty="0" smtClean="0">
                <a:solidFill>
                  <a:srgbClr val="FF0000"/>
                </a:solidFill>
              </a:rPr>
              <a:t>(</a:t>
            </a:r>
            <a:r>
              <a:rPr lang="es-CO" dirty="0">
                <a:solidFill>
                  <a:srgbClr val="FF0000"/>
                </a:solidFill>
              </a:rPr>
              <a:t>Gén.2:16,17</a:t>
            </a:r>
            <a:r>
              <a:rPr lang="es-CO" dirty="0" smtClean="0">
                <a:solidFill>
                  <a:srgbClr val="FF0000"/>
                </a:solidFill>
              </a:rPr>
              <a:t>). </a:t>
            </a:r>
            <a:endParaRPr lang="es-CO" dirty="0"/>
          </a:p>
        </p:txBody>
      </p:sp>
      <p:sp>
        <p:nvSpPr>
          <p:cNvPr id="4" name="3 Rectángulo"/>
          <p:cNvSpPr/>
          <p:nvPr/>
        </p:nvSpPr>
        <p:spPr>
          <a:xfrm>
            <a:off x="5198166" y="5265914"/>
            <a:ext cx="3622306" cy="1846659"/>
          </a:xfrm>
          <a:prstGeom prst="rect">
            <a:avLst/>
          </a:prstGeom>
        </p:spPr>
        <p:txBody>
          <a:bodyPr wrap="square">
            <a:spAutoFit/>
          </a:bodyPr>
          <a:lstStyle/>
          <a:p>
            <a:pPr algn="ctr"/>
            <a:r>
              <a:rPr lang="es-CO" sz="2400" dirty="0" smtClean="0">
                <a:solidFill>
                  <a:srgbClr val="FF0000"/>
                </a:solidFill>
              </a:rPr>
              <a:t>Ellos tenían </a:t>
            </a:r>
            <a:r>
              <a:rPr lang="es-CO" sz="2400" dirty="0">
                <a:solidFill>
                  <a:srgbClr val="FF0000"/>
                </a:solidFill>
              </a:rPr>
              <a:t>muchos árboles frutales para comer, solo </a:t>
            </a:r>
            <a:r>
              <a:rPr lang="es-CO" sz="2400" dirty="0" smtClean="0">
                <a:solidFill>
                  <a:srgbClr val="FF0000"/>
                </a:solidFill>
              </a:rPr>
              <a:t>les había </a:t>
            </a:r>
            <a:r>
              <a:rPr lang="es-CO" sz="2400" dirty="0">
                <a:solidFill>
                  <a:srgbClr val="FF0000"/>
                </a:solidFill>
              </a:rPr>
              <a:t>prohibido comer de uno.</a:t>
            </a:r>
          </a:p>
          <a:p>
            <a:endParaRPr lang="es-CO" dirty="0"/>
          </a:p>
        </p:txBody>
      </p:sp>
      <p:pic>
        <p:nvPicPr>
          <p:cNvPr id="5" name="Picture 2" descr="http://t2.gstatic.com/images?q=tbn:ANd9GcQ-9wq4SmvTtRa0z3qq7QoIZrGIL1qiU2YmKDOI2srdPuHqm4Io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787" y="1556792"/>
            <a:ext cx="3706486" cy="3709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994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1)">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85000" lnSpcReduction="10000"/>
          </a:bodyPr>
          <a:lstStyle/>
          <a:p>
            <a:pPr marL="0" indent="0" algn="ctr">
              <a:buNone/>
            </a:pPr>
            <a:r>
              <a:rPr lang="es-CO" dirty="0" smtClean="0"/>
              <a:t>Satanás se presenta disfrazado se serpiente, con la virtud del habla, y supuestamente con el propósito de hacerle un bien a </a:t>
            </a:r>
            <a:r>
              <a:rPr lang="es-CO" dirty="0"/>
              <a:t>E</a:t>
            </a:r>
            <a:r>
              <a:rPr lang="es-CO" dirty="0" smtClean="0"/>
              <a:t>va, por supuesto que Eva no se imaginaba que en realidad era su enemigo, el Diablo, y le  dice:</a:t>
            </a:r>
          </a:p>
          <a:p>
            <a:pPr marL="0" indent="0" algn="ctr">
              <a:buNone/>
            </a:pPr>
            <a:r>
              <a:rPr lang="es-CO" dirty="0" smtClean="0"/>
              <a:t> «Así que Dios os dijo que no comáis de </a:t>
            </a:r>
            <a:r>
              <a:rPr lang="es-CO" i="1" u="sng" dirty="0" smtClean="0">
                <a:solidFill>
                  <a:srgbClr val="0070C0"/>
                </a:solidFill>
              </a:rPr>
              <a:t>ningún </a:t>
            </a:r>
            <a:r>
              <a:rPr lang="es-CO" dirty="0" smtClean="0"/>
              <a:t>árbol del huerto» Eva respondió: «Del fruto de los árboles del huerto podemos comer, pero del fruto del árbol que está en medio del huerto Dios dijo: No </a:t>
            </a:r>
            <a:r>
              <a:rPr lang="es-CO" i="1" dirty="0" smtClean="0">
                <a:solidFill>
                  <a:srgbClr val="0070C0"/>
                </a:solidFill>
              </a:rPr>
              <a:t>comáis</a:t>
            </a:r>
            <a:r>
              <a:rPr lang="es-CO" dirty="0" smtClean="0"/>
              <a:t> de él </a:t>
            </a:r>
            <a:r>
              <a:rPr lang="es-CO" i="1" u="sng" dirty="0" smtClean="0">
                <a:solidFill>
                  <a:srgbClr val="0070C0"/>
                </a:solidFill>
              </a:rPr>
              <a:t>ni lo toquéis</a:t>
            </a:r>
            <a:r>
              <a:rPr lang="es-CO" dirty="0" smtClean="0"/>
              <a:t>, para que no muráis» </a:t>
            </a:r>
            <a:r>
              <a:rPr lang="es-CO" dirty="0" smtClean="0">
                <a:solidFill>
                  <a:srgbClr val="FF0000"/>
                </a:solidFill>
              </a:rPr>
              <a:t>(Gén.3:1-3).</a:t>
            </a:r>
          </a:p>
          <a:p>
            <a:pPr marL="0" indent="0" algn="ctr">
              <a:buNone/>
            </a:pPr>
            <a:endParaRPr lang="es-CO" dirty="0" smtClean="0">
              <a:solidFill>
                <a:srgbClr val="FF0000"/>
              </a:solidFill>
            </a:endParaRPr>
          </a:p>
          <a:p>
            <a:pPr marL="0" indent="0" algn="ctr">
              <a:buNone/>
            </a:pPr>
            <a:r>
              <a:rPr lang="es-CO" dirty="0" smtClean="0">
                <a:solidFill>
                  <a:srgbClr val="FF0000"/>
                </a:solidFill>
              </a:rPr>
              <a:t>Note que la estrategia de Satanás aquí y siempre es la misma,  cambiar  </a:t>
            </a:r>
            <a:r>
              <a:rPr lang="es-CO" b="1" u="sng" dirty="0" smtClean="0">
                <a:solidFill>
                  <a:srgbClr val="FF0000"/>
                </a:solidFill>
              </a:rPr>
              <a:t>algo</a:t>
            </a:r>
            <a:r>
              <a:rPr lang="es-CO" dirty="0" smtClean="0">
                <a:solidFill>
                  <a:srgbClr val="FF0000"/>
                </a:solidFill>
              </a:rPr>
              <a:t> de la Palabra de Dios, lo mismo hizo Eva, Dios no había dicho que no lo tocara, sino que </a:t>
            </a:r>
            <a:r>
              <a:rPr lang="es-CO" u="sng" dirty="0" smtClean="0">
                <a:solidFill>
                  <a:srgbClr val="FF0000"/>
                </a:solidFill>
              </a:rPr>
              <a:t>no comiera de él</a:t>
            </a:r>
            <a:r>
              <a:rPr lang="es-CO" dirty="0" smtClean="0">
                <a:solidFill>
                  <a:srgbClr val="FF0000"/>
                </a:solidFill>
              </a:rPr>
              <a:t>. </a:t>
            </a:r>
          </a:p>
          <a:p>
            <a:pPr marL="0" indent="0">
              <a:buNone/>
            </a:pPr>
            <a:endParaRPr lang="es-CO" i="1" dirty="0">
              <a:solidFill>
                <a:srgbClr val="0070C0"/>
              </a:solidFill>
            </a:endParaRPr>
          </a:p>
        </p:txBody>
      </p:sp>
    </p:spTree>
    <p:extLst>
      <p:ext uri="{BB962C8B-B14F-4D97-AF65-F5344CB8AC3E}">
        <p14:creationId xmlns:p14="http://schemas.microsoft.com/office/powerpoint/2010/main" val="2602218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10000"/>
          </a:bodyPr>
          <a:lstStyle/>
          <a:p>
            <a:pPr marL="0" indent="0" algn="ctr">
              <a:buNone/>
            </a:pPr>
            <a:r>
              <a:rPr lang="es-CO" i="1" dirty="0" smtClean="0">
                <a:solidFill>
                  <a:srgbClr val="0070C0"/>
                </a:solidFill>
              </a:rPr>
              <a:t>Entonces la serpiente replicó a la mujer. «</a:t>
            </a:r>
            <a:r>
              <a:rPr lang="es-CO" i="1" u="sng" dirty="0" smtClean="0">
                <a:solidFill>
                  <a:srgbClr val="0070C0"/>
                </a:solidFill>
              </a:rPr>
              <a:t>No es cierto</a:t>
            </a:r>
            <a:r>
              <a:rPr lang="es-CO" i="1" dirty="0" smtClean="0">
                <a:solidFill>
                  <a:srgbClr val="0070C0"/>
                </a:solidFill>
              </a:rPr>
              <a:t>. No moriréis</a:t>
            </a:r>
            <a:r>
              <a:rPr lang="es-CO" dirty="0" smtClean="0"/>
              <a:t>; </a:t>
            </a:r>
            <a:r>
              <a:rPr lang="es-CO" dirty="0"/>
              <a:t>sino que sabe Dios que el día que comáis de él, </a:t>
            </a:r>
            <a:r>
              <a:rPr lang="es-CO" i="1" dirty="0">
                <a:solidFill>
                  <a:srgbClr val="0070C0"/>
                </a:solidFill>
              </a:rPr>
              <a:t>serán abiertos vuestros ojos, y seréis como Dios, sabiendo el bien y el mal»</a:t>
            </a:r>
            <a:r>
              <a:rPr lang="es-CO" dirty="0"/>
              <a:t> </a:t>
            </a:r>
            <a:r>
              <a:rPr lang="es-CO" dirty="0">
                <a:solidFill>
                  <a:srgbClr val="FF0000"/>
                </a:solidFill>
              </a:rPr>
              <a:t>(Génesis 3:4,5</a:t>
            </a:r>
            <a:r>
              <a:rPr lang="es-CO" dirty="0" smtClean="0">
                <a:solidFill>
                  <a:srgbClr val="FF0000"/>
                </a:solidFill>
              </a:rPr>
              <a:t>).</a:t>
            </a:r>
          </a:p>
          <a:p>
            <a:pPr marL="0" indent="0" algn="ctr">
              <a:buNone/>
            </a:pPr>
            <a:endParaRPr lang="es-CO" dirty="0">
              <a:solidFill>
                <a:srgbClr val="FF0000"/>
              </a:solidFill>
            </a:endParaRPr>
          </a:p>
          <a:p>
            <a:pPr marL="0" indent="0" algn="ctr">
              <a:buNone/>
            </a:pPr>
            <a:r>
              <a:rPr lang="es-CO" dirty="0" smtClean="0"/>
              <a:t>Si usted escucha atentamente lo que enseñan las diferentes religiones,</a:t>
            </a:r>
            <a:r>
              <a:rPr lang="es-CO" u="sng" dirty="0" smtClean="0"/>
              <a:t> y lo compara con lo que Dice Dios en su Palabra</a:t>
            </a:r>
            <a:r>
              <a:rPr lang="es-CO" dirty="0" smtClean="0"/>
              <a:t>, sabrá  que no son la iglesia de Dios, porque o le </a:t>
            </a:r>
            <a:r>
              <a:rPr lang="es-CO" u="sng" dirty="0" smtClean="0"/>
              <a:t>agregan</a:t>
            </a:r>
            <a:r>
              <a:rPr lang="es-CO" dirty="0" smtClean="0"/>
              <a:t> o le </a:t>
            </a:r>
            <a:r>
              <a:rPr lang="es-CO" u="sng" dirty="0" smtClean="0"/>
              <a:t>quitan</a:t>
            </a:r>
            <a:r>
              <a:rPr lang="es-CO" dirty="0" smtClean="0"/>
              <a:t> a la Palabra de Dios.</a:t>
            </a:r>
          </a:p>
          <a:p>
            <a:pPr marL="0" indent="0" algn="ctr">
              <a:buNone/>
            </a:pPr>
            <a:r>
              <a:rPr lang="es-CO" dirty="0" smtClean="0">
                <a:solidFill>
                  <a:srgbClr val="FF0000"/>
                </a:solidFill>
              </a:rPr>
              <a:t> </a:t>
            </a:r>
            <a:r>
              <a:rPr lang="es-CO" sz="2600" dirty="0" smtClean="0">
                <a:solidFill>
                  <a:srgbClr val="FF0000"/>
                </a:solidFill>
              </a:rPr>
              <a:t>(Lea Deut.4:2;  Apoc.22:18-19;  Salmo 89:34;  Mateo 5:17-20  y 7:21-23;  Apoc.12:17;  14:12 y  22:14;  1Juan 2:3-4).   </a:t>
            </a:r>
            <a:endParaRPr lang="es-CO" sz="2600" dirty="0"/>
          </a:p>
        </p:txBody>
      </p:sp>
    </p:spTree>
    <p:extLst>
      <p:ext uri="{BB962C8B-B14F-4D97-AF65-F5344CB8AC3E}">
        <p14:creationId xmlns:p14="http://schemas.microsoft.com/office/powerpoint/2010/main" val="2122525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6192688"/>
          </a:xfrm>
        </p:spPr>
        <p:txBody>
          <a:bodyPr/>
          <a:lstStyle/>
          <a:p>
            <a:pPr marL="0" indent="0" algn="ctr">
              <a:buNone/>
            </a:pPr>
            <a:endParaRPr lang="es-CO" sz="4000" dirty="0" smtClean="0"/>
          </a:p>
          <a:p>
            <a:pPr marL="0" indent="0" algn="ctr">
              <a:buNone/>
            </a:pPr>
            <a:r>
              <a:rPr lang="es-CO" sz="4000" dirty="0" smtClean="0"/>
              <a:t>El </a:t>
            </a:r>
            <a:r>
              <a:rPr lang="es-CO" sz="4000" dirty="0"/>
              <a:t>día que Jesús fue bautizado, se oyó una voz del cielo que decía: «Éste es mi </a:t>
            </a:r>
            <a:r>
              <a:rPr lang="es-CO" sz="4000" i="1" dirty="0">
                <a:solidFill>
                  <a:srgbClr val="0070C0"/>
                </a:solidFill>
              </a:rPr>
              <a:t>Hijo</a:t>
            </a:r>
            <a:r>
              <a:rPr lang="es-CO" sz="4000" dirty="0"/>
              <a:t> </a:t>
            </a:r>
            <a:r>
              <a:rPr lang="es-CO" sz="4000" i="1" dirty="0">
                <a:solidFill>
                  <a:srgbClr val="0070C0"/>
                </a:solidFill>
              </a:rPr>
              <a:t>amado,</a:t>
            </a:r>
            <a:r>
              <a:rPr lang="es-CO" sz="4000" dirty="0"/>
              <a:t> en quien tengo contentamiento» </a:t>
            </a:r>
            <a:r>
              <a:rPr lang="es-CO" sz="4000" dirty="0">
                <a:solidFill>
                  <a:srgbClr val="FF0000"/>
                </a:solidFill>
              </a:rPr>
              <a:t>(Mateo 3:17).</a:t>
            </a:r>
          </a:p>
          <a:p>
            <a:endParaRPr lang="es-CO" dirty="0"/>
          </a:p>
        </p:txBody>
      </p:sp>
      <p:pic>
        <p:nvPicPr>
          <p:cNvPr id="4098" name="Picture 2" descr="http://ts4.mm.bing.net/images/thumbnail.aspx?q=4539330087551599&amp;id=26ed855df59afa290107e6bafe36d2b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548680"/>
            <a:ext cx="3528392"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9377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404664"/>
            <a:ext cx="6156176" cy="4770537"/>
          </a:xfrm>
          <a:prstGeom prst="rect">
            <a:avLst/>
          </a:prstGeom>
          <a:solidFill>
            <a:schemeClr val="accent2">
              <a:lumMod val="20000"/>
              <a:lumOff val="80000"/>
            </a:schemeClr>
          </a:solidFill>
        </p:spPr>
        <p:txBody>
          <a:bodyPr wrap="square">
            <a:spAutoFit/>
          </a:bodyPr>
          <a:lstStyle/>
          <a:p>
            <a:pPr algn="ctr"/>
            <a:r>
              <a:rPr lang="es-CO" sz="2400" dirty="0"/>
              <a:t>Cuarenta días después, Satanás para tentar a Jesús cuando el hambre arreciaba por el ayuno de cuarenta días, Jesús parecía un cadáver, Satanás aparentando venir en su </a:t>
            </a:r>
            <a:r>
              <a:rPr lang="es-CO" sz="2400" dirty="0" smtClean="0"/>
              <a:t>ayuda con la apariencia de un ángel, </a:t>
            </a:r>
            <a:r>
              <a:rPr lang="es-CO" sz="2400" dirty="0"/>
              <a:t>y para inducirlo a </a:t>
            </a:r>
            <a:r>
              <a:rPr lang="es-CO" sz="2400" i="1" dirty="0">
                <a:solidFill>
                  <a:srgbClr val="0070C0"/>
                </a:solidFill>
              </a:rPr>
              <a:t>dudar</a:t>
            </a:r>
            <a:r>
              <a:rPr lang="es-CO" sz="2400" dirty="0"/>
              <a:t> de su Padre </a:t>
            </a:r>
            <a:r>
              <a:rPr lang="es-CO" sz="2400" dirty="0" smtClean="0"/>
              <a:t>le </a:t>
            </a:r>
            <a:r>
              <a:rPr lang="es-CO" sz="2400" dirty="0"/>
              <a:t>dice: «</a:t>
            </a:r>
            <a:r>
              <a:rPr lang="es-CO" sz="2400" i="1" dirty="0">
                <a:solidFill>
                  <a:srgbClr val="0070C0"/>
                </a:solidFill>
              </a:rPr>
              <a:t>Si eres el Hijo de Dios</a:t>
            </a:r>
            <a:r>
              <a:rPr lang="es-CO" sz="2400" dirty="0"/>
              <a:t>, di que estas piedras se conviertan en pan</a:t>
            </a:r>
            <a:r>
              <a:rPr lang="es-CO" sz="2400" dirty="0" smtClean="0"/>
              <a:t>»</a:t>
            </a:r>
          </a:p>
          <a:p>
            <a:pPr algn="ctr"/>
            <a:r>
              <a:rPr lang="es-CO" sz="2400" dirty="0" smtClean="0"/>
              <a:t> </a:t>
            </a:r>
            <a:r>
              <a:rPr lang="es-CO" sz="2400" dirty="0">
                <a:solidFill>
                  <a:srgbClr val="FF0000"/>
                </a:solidFill>
              </a:rPr>
              <a:t>(Mateo 4:3</a:t>
            </a:r>
            <a:r>
              <a:rPr lang="es-CO" sz="2400" dirty="0" smtClean="0">
                <a:solidFill>
                  <a:srgbClr val="FF0000"/>
                </a:solidFill>
              </a:rPr>
              <a:t>).</a:t>
            </a:r>
          </a:p>
          <a:p>
            <a:pPr algn="ctr"/>
            <a:r>
              <a:rPr lang="es-CO" sz="2400" dirty="0" smtClean="0">
                <a:solidFill>
                  <a:srgbClr val="0070C0"/>
                </a:solidFill>
              </a:rPr>
              <a:t>Jesús lo descubrió porque  un hijo de Dios nunca desconfía de la Palabra de Dios. Y Él había dicho: «</a:t>
            </a:r>
            <a:r>
              <a:rPr lang="es-CO" sz="2400" u="sng" dirty="0" smtClean="0">
                <a:solidFill>
                  <a:srgbClr val="0070C0"/>
                </a:solidFill>
              </a:rPr>
              <a:t>Este es mi hijo amado</a:t>
            </a:r>
            <a:r>
              <a:rPr lang="es-CO" sz="2400" dirty="0" smtClean="0">
                <a:solidFill>
                  <a:srgbClr val="0070C0"/>
                </a:solidFill>
              </a:rPr>
              <a:t>» Jesús le creyó y Punto. </a:t>
            </a:r>
            <a:endParaRPr lang="es-CO" sz="2400" dirty="0">
              <a:solidFill>
                <a:srgbClr val="0070C0"/>
              </a:solidFill>
            </a:endParaRPr>
          </a:p>
          <a:p>
            <a:pPr algn="ctr"/>
            <a:endParaRPr lang="es-CO" sz="1600" dirty="0">
              <a:solidFill>
                <a:srgbClr val="FF0000"/>
              </a:solidFill>
            </a:endParaRPr>
          </a:p>
        </p:txBody>
      </p:sp>
      <p:sp>
        <p:nvSpPr>
          <p:cNvPr id="4" name="3 Rectángulo"/>
          <p:cNvSpPr/>
          <p:nvPr/>
        </p:nvSpPr>
        <p:spPr>
          <a:xfrm>
            <a:off x="188842" y="5229200"/>
            <a:ext cx="8640960" cy="1384995"/>
          </a:xfrm>
          <a:prstGeom prst="rect">
            <a:avLst/>
          </a:prstGeom>
          <a:solidFill>
            <a:schemeClr val="accent5">
              <a:lumMod val="20000"/>
              <a:lumOff val="80000"/>
            </a:schemeClr>
          </a:solidFill>
        </p:spPr>
        <p:txBody>
          <a:bodyPr wrap="square">
            <a:spAutoFit/>
          </a:bodyPr>
          <a:lstStyle/>
          <a:p>
            <a:pPr algn="ctr"/>
            <a:r>
              <a:rPr lang="es-CO" sz="2800" dirty="0">
                <a:solidFill>
                  <a:srgbClr val="FF0000"/>
                </a:solidFill>
              </a:rPr>
              <a:t>Note que Satanás acomoda la tentación de acuerdo a la situación de cada uno, en este caso utilizó </a:t>
            </a:r>
            <a:r>
              <a:rPr lang="es-CO" sz="2800" dirty="0" smtClean="0">
                <a:solidFill>
                  <a:srgbClr val="FF0000"/>
                </a:solidFill>
              </a:rPr>
              <a:t>el hambre de Jesús y las </a:t>
            </a:r>
            <a:r>
              <a:rPr lang="es-CO" sz="2800" dirty="0">
                <a:solidFill>
                  <a:srgbClr val="FF0000"/>
                </a:solidFill>
              </a:rPr>
              <a:t>Escrituras, </a:t>
            </a:r>
            <a:r>
              <a:rPr lang="es-CO" sz="2800" u="sng" dirty="0">
                <a:solidFill>
                  <a:srgbClr val="FF0000"/>
                </a:solidFill>
              </a:rPr>
              <a:t>pero le cambió su significado.</a:t>
            </a:r>
          </a:p>
        </p:txBody>
      </p:sp>
      <p:pic>
        <p:nvPicPr>
          <p:cNvPr id="2050" name="Picture 2" descr="http://ts1.mm.bing.net/images/thumbnail.aspx?q=4597681528963984&amp;id=287e6d6c60d4dabc893f4fd147d2b5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04664"/>
            <a:ext cx="2736304" cy="440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79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circle(in)">
                                      <p:cBhvr>
                                        <p:cTn id="7" dur="20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5">
              <a:lumMod val="20000"/>
              <a:lumOff val="80000"/>
            </a:schemeClr>
          </a:solidFill>
        </p:spPr>
        <p:txBody>
          <a:bodyPr>
            <a:normAutofit/>
          </a:bodyPr>
          <a:lstStyle/>
          <a:p>
            <a:pPr marL="0" indent="0">
              <a:buNone/>
            </a:pPr>
            <a:r>
              <a:rPr lang="es-ES" dirty="0" smtClean="0"/>
              <a:t>De la forma que Satanás tentó </a:t>
            </a:r>
            <a:r>
              <a:rPr lang="es-ES" dirty="0"/>
              <a:t>a</a:t>
            </a:r>
            <a:r>
              <a:rPr lang="es-ES" dirty="0" smtClean="0"/>
              <a:t> Eva y a Jesús, seguro que a usted le </a:t>
            </a:r>
            <a:r>
              <a:rPr lang="es-ES" dirty="0"/>
              <a:t>dirá que:</a:t>
            </a:r>
            <a:br>
              <a:rPr lang="es-ES" dirty="0"/>
            </a:br>
            <a:endParaRPr lang="es-ES" dirty="0"/>
          </a:p>
          <a:p>
            <a:endParaRPr lang="es-ES" dirty="0" smtClean="0"/>
          </a:p>
          <a:p>
            <a:endParaRPr lang="es-ES" dirty="0" smtClean="0"/>
          </a:p>
          <a:p>
            <a:endParaRPr lang="es-ES" dirty="0"/>
          </a:p>
          <a:p>
            <a:pPr marL="0" indent="0">
              <a:buNone/>
            </a:pPr>
            <a:r>
              <a:rPr lang="es-ES" dirty="0" smtClean="0"/>
              <a:t>El enemigo utiliza innumerables formas y métodos más para que usted se acerque y quede atrapado en la oscuridad sin ser descubierto.</a:t>
            </a:r>
          </a:p>
          <a:p>
            <a:pPr marL="0" indent="0">
              <a:buNone/>
            </a:pPr>
            <a:endParaRPr lang="es-ES" dirty="0"/>
          </a:p>
          <a:p>
            <a:endParaRPr lang="es-ES" dirty="0"/>
          </a:p>
        </p:txBody>
      </p:sp>
      <p:sp>
        <p:nvSpPr>
          <p:cNvPr id="4" name="3 Pentágono"/>
          <p:cNvSpPr/>
          <p:nvPr/>
        </p:nvSpPr>
        <p:spPr>
          <a:xfrm>
            <a:off x="755576" y="1556792"/>
            <a:ext cx="6192688" cy="48463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b="1" dirty="0">
                <a:solidFill>
                  <a:srgbClr val="002060"/>
                </a:solidFill>
              </a:rPr>
              <a:t>El placer carnal es la solución a su necesidad</a:t>
            </a:r>
          </a:p>
        </p:txBody>
      </p:sp>
      <p:sp>
        <p:nvSpPr>
          <p:cNvPr id="5" name="4 Pentágono"/>
          <p:cNvSpPr/>
          <p:nvPr/>
        </p:nvSpPr>
        <p:spPr>
          <a:xfrm>
            <a:off x="755576" y="2348880"/>
            <a:ext cx="6192688" cy="48463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b="1" dirty="0">
                <a:solidFill>
                  <a:srgbClr val="002060"/>
                </a:solidFill>
              </a:rPr>
              <a:t>El dinero y las riquezas le darán dicha y felicidad plena.</a:t>
            </a:r>
          </a:p>
        </p:txBody>
      </p:sp>
      <p:sp>
        <p:nvSpPr>
          <p:cNvPr id="6" name="5 Pentágono"/>
          <p:cNvSpPr/>
          <p:nvPr/>
        </p:nvSpPr>
        <p:spPr>
          <a:xfrm>
            <a:off x="755576" y="3068960"/>
            <a:ext cx="6192688" cy="576064"/>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b="1" dirty="0">
                <a:solidFill>
                  <a:srgbClr val="002060"/>
                </a:solidFill>
              </a:rPr>
              <a:t>El poder  le dará supremacía y dirección de los demás.</a:t>
            </a:r>
          </a:p>
        </p:txBody>
      </p:sp>
      <p:pic>
        <p:nvPicPr>
          <p:cNvPr id="1026" name="Picture 2" descr="http://ts3.mm.bing.net/images/thumbnail.aspx?q=4826620438380758&amp;id=ad6b8f0d8f874523e9ee770c91348b9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1" y="1052431"/>
            <a:ext cx="989460" cy="8446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s2.mm.bing.net/images/thumbnail.aspx?q=4655204008855057&amp;id=d16967cf0a41fa5d7b0c2343b8801ff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5677" y="2073184"/>
            <a:ext cx="936104" cy="76032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s2.mm.bing.net/images/thumbnail.aspx?q=4991925142225929&amp;id=25d6b542a85e7d807ca8f19c8893bee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6814" y="3068960"/>
            <a:ext cx="1067634" cy="10081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s1.mm.bing.net/images/thumbnail.aspx?q=4564996800119056&amp;id=cbf3be2011c448a18880a9dfb6f3c09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5050" y="4941168"/>
            <a:ext cx="1635421" cy="1626845"/>
          </a:xfrm>
          <a:prstGeom prst="rect">
            <a:avLst/>
          </a:prstGeom>
          <a:noFill/>
          <a:extLst>
            <a:ext uri="{909E8E84-426E-40DD-AFC4-6F175D3DCCD1}">
              <a14:hiddenFill xmlns:a14="http://schemas.microsoft.com/office/drawing/2010/main">
                <a:solidFill>
                  <a:srgbClr val="FFFFFF"/>
                </a:solidFill>
              </a14:hiddenFill>
            </a:ext>
          </a:extLst>
        </p:spPr>
      </p:pic>
      <p:sp>
        <p:nvSpPr>
          <p:cNvPr id="7" name="6 Pentágono"/>
          <p:cNvSpPr/>
          <p:nvPr/>
        </p:nvSpPr>
        <p:spPr>
          <a:xfrm>
            <a:off x="755576" y="5867358"/>
            <a:ext cx="6048672" cy="700656"/>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b="1" dirty="0" smtClean="0">
                <a:solidFill>
                  <a:srgbClr val="002060"/>
                </a:solidFill>
              </a:rPr>
              <a:t>El pescador </a:t>
            </a:r>
            <a:r>
              <a:rPr lang="es-ES" sz="2000" b="1" dirty="0">
                <a:solidFill>
                  <a:srgbClr val="002060"/>
                </a:solidFill>
              </a:rPr>
              <a:t>utiliza la carnada de acuerdo al gusto del pez, y espera pacientemente.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ipe(down)">
                                      <p:cBhvr>
                                        <p:cTn id="17" dur="580">
                                          <p:stCondLst>
                                            <p:cond delay="0"/>
                                          </p:stCondLst>
                                        </p:cTn>
                                        <p:tgtEl>
                                          <p:spTgt spid="1026"/>
                                        </p:tgtEl>
                                      </p:cBhvr>
                                    </p:animEffect>
                                    <p:anim calcmode="lin" valueType="num">
                                      <p:cBhvr>
                                        <p:cTn id="1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3" dur="26">
                                          <p:stCondLst>
                                            <p:cond delay="650"/>
                                          </p:stCondLst>
                                        </p:cTn>
                                        <p:tgtEl>
                                          <p:spTgt spid="1026"/>
                                        </p:tgtEl>
                                      </p:cBhvr>
                                      <p:to x="100000" y="60000"/>
                                    </p:animScale>
                                    <p:animScale>
                                      <p:cBhvr>
                                        <p:cTn id="24" dur="166" decel="50000">
                                          <p:stCondLst>
                                            <p:cond delay="676"/>
                                          </p:stCondLst>
                                        </p:cTn>
                                        <p:tgtEl>
                                          <p:spTgt spid="1026"/>
                                        </p:tgtEl>
                                      </p:cBhvr>
                                      <p:to x="100000" y="100000"/>
                                    </p:animScale>
                                    <p:animScale>
                                      <p:cBhvr>
                                        <p:cTn id="25" dur="26">
                                          <p:stCondLst>
                                            <p:cond delay="1312"/>
                                          </p:stCondLst>
                                        </p:cTn>
                                        <p:tgtEl>
                                          <p:spTgt spid="1026"/>
                                        </p:tgtEl>
                                      </p:cBhvr>
                                      <p:to x="100000" y="80000"/>
                                    </p:animScale>
                                    <p:animScale>
                                      <p:cBhvr>
                                        <p:cTn id="26" dur="166" decel="50000">
                                          <p:stCondLst>
                                            <p:cond delay="1338"/>
                                          </p:stCondLst>
                                        </p:cTn>
                                        <p:tgtEl>
                                          <p:spTgt spid="1026"/>
                                        </p:tgtEl>
                                      </p:cBhvr>
                                      <p:to x="100000" y="100000"/>
                                    </p:animScale>
                                    <p:animScale>
                                      <p:cBhvr>
                                        <p:cTn id="27" dur="26">
                                          <p:stCondLst>
                                            <p:cond delay="1642"/>
                                          </p:stCondLst>
                                        </p:cTn>
                                        <p:tgtEl>
                                          <p:spTgt spid="1026"/>
                                        </p:tgtEl>
                                      </p:cBhvr>
                                      <p:to x="100000" y="90000"/>
                                    </p:animScale>
                                    <p:animScale>
                                      <p:cBhvr>
                                        <p:cTn id="28" dur="166" decel="50000">
                                          <p:stCondLst>
                                            <p:cond delay="1668"/>
                                          </p:stCondLst>
                                        </p:cTn>
                                        <p:tgtEl>
                                          <p:spTgt spid="1026"/>
                                        </p:tgtEl>
                                      </p:cBhvr>
                                      <p:to x="100000" y="100000"/>
                                    </p:animScale>
                                    <p:animScale>
                                      <p:cBhvr>
                                        <p:cTn id="29" dur="26">
                                          <p:stCondLst>
                                            <p:cond delay="1808"/>
                                          </p:stCondLst>
                                        </p:cTn>
                                        <p:tgtEl>
                                          <p:spTgt spid="1026"/>
                                        </p:tgtEl>
                                      </p:cBhvr>
                                      <p:to x="100000" y="95000"/>
                                    </p:animScale>
                                    <p:animScale>
                                      <p:cBhvr>
                                        <p:cTn id="30" dur="166" decel="50000">
                                          <p:stCondLst>
                                            <p:cond delay="1834"/>
                                          </p:stCondLst>
                                        </p:cTn>
                                        <p:tgtEl>
                                          <p:spTgt spid="1026"/>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2000"/>
                                        <p:tgtEl>
                                          <p:spTgt spid="4"/>
                                        </p:tgtEl>
                                      </p:cBhvr>
                                    </p:animEffect>
                                    <p:anim calcmode="lin" valueType="num">
                                      <p:cBhvr>
                                        <p:cTn id="36" dur="2000" fill="hold"/>
                                        <p:tgtEl>
                                          <p:spTgt spid="4"/>
                                        </p:tgtEl>
                                        <p:attrNameLst>
                                          <p:attrName>ppt_w</p:attrName>
                                        </p:attrNameLst>
                                      </p:cBhvr>
                                      <p:tavLst>
                                        <p:tav tm="0" fmla="#ppt_w*sin(2.5*pi*$)">
                                          <p:val>
                                            <p:fltVal val="0"/>
                                          </p:val>
                                        </p:tav>
                                        <p:tav tm="100000">
                                          <p:val>
                                            <p:fltVal val="1"/>
                                          </p:val>
                                        </p:tav>
                                      </p:tavLst>
                                    </p:anim>
                                    <p:anim calcmode="lin" valueType="num">
                                      <p:cBhvr>
                                        <p:cTn id="37"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26" presetClass="entr" presetSubtype="0" fill="hold" nodeType="clickEffect">
                                  <p:stCondLst>
                                    <p:cond delay="0"/>
                                  </p:stCondLst>
                                  <p:childTnLst>
                                    <p:set>
                                      <p:cBhvr>
                                        <p:cTn id="41" dur="1" fill="hold">
                                          <p:stCondLst>
                                            <p:cond delay="0"/>
                                          </p:stCondLst>
                                        </p:cTn>
                                        <p:tgtEl>
                                          <p:spTgt spid="1028"/>
                                        </p:tgtEl>
                                        <p:attrNameLst>
                                          <p:attrName>style.visibility</p:attrName>
                                        </p:attrNameLst>
                                      </p:cBhvr>
                                      <p:to>
                                        <p:strVal val="visible"/>
                                      </p:to>
                                    </p:set>
                                    <p:animEffect transition="in" filter="wipe(down)">
                                      <p:cBhvr>
                                        <p:cTn id="42" dur="580">
                                          <p:stCondLst>
                                            <p:cond delay="0"/>
                                          </p:stCondLst>
                                        </p:cTn>
                                        <p:tgtEl>
                                          <p:spTgt spid="1028"/>
                                        </p:tgtEl>
                                      </p:cBhvr>
                                    </p:animEffect>
                                    <p:anim calcmode="lin" valueType="num">
                                      <p:cBhvr>
                                        <p:cTn id="43"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48" dur="26">
                                          <p:stCondLst>
                                            <p:cond delay="650"/>
                                          </p:stCondLst>
                                        </p:cTn>
                                        <p:tgtEl>
                                          <p:spTgt spid="1028"/>
                                        </p:tgtEl>
                                      </p:cBhvr>
                                      <p:to x="100000" y="60000"/>
                                    </p:animScale>
                                    <p:animScale>
                                      <p:cBhvr>
                                        <p:cTn id="49" dur="166" decel="50000">
                                          <p:stCondLst>
                                            <p:cond delay="676"/>
                                          </p:stCondLst>
                                        </p:cTn>
                                        <p:tgtEl>
                                          <p:spTgt spid="1028"/>
                                        </p:tgtEl>
                                      </p:cBhvr>
                                      <p:to x="100000" y="100000"/>
                                    </p:animScale>
                                    <p:animScale>
                                      <p:cBhvr>
                                        <p:cTn id="50" dur="26">
                                          <p:stCondLst>
                                            <p:cond delay="1312"/>
                                          </p:stCondLst>
                                        </p:cTn>
                                        <p:tgtEl>
                                          <p:spTgt spid="1028"/>
                                        </p:tgtEl>
                                      </p:cBhvr>
                                      <p:to x="100000" y="80000"/>
                                    </p:animScale>
                                    <p:animScale>
                                      <p:cBhvr>
                                        <p:cTn id="51" dur="166" decel="50000">
                                          <p:stCondLst>
                                            <p:cond delay="1338"/>
                                          </p:stCondLst>
                                        </p:cTn>
                                        <p:tgtEl>
                                          <p:spTgt spid="1028"/>
                                        </p:tgtEl>
                                      </p:cBhvr>
                                      <p:to x="100000" y="100000"/>
                                    </p:animScale>
                                    <p:animScale>
                                      <p:cBhvr>
                                        <p:cTn id="52" dur="26">
                                          <p:stCondLst>
                                            <p:cond delay="1642"/>
                                          </p:stCondLst>
                                        </p:cTn>
                                        <p:tgtEl>
                                          <p:spTgt spid="1028"/>
                                        </p:tgtEl>
                                      </p:cBhvr>
                                      <p:to x="100000" y="90000"/>
                                    </p:animScale>
                                    <p:animScale>
                                      <p:cBhvr>
                                        <p:cTn id="53" dur="166" decel="50000">
                                          <p:stCondLst>
                                            <p:cond delay="1668"/>
                                          </p:stCondLst>
                                        </p:cTn>
                                        <p:tgtEl>
                                          <p:spTgt spid="1028"/>
                                        </p:tgtEl>
                                      </p:cBhvr>
                                      <p:to x="100000" y="100000"/>
                                    </p:animScale>
                                    <p:animScale>
                                      <p:cBhvr>
                                        <p:cTn id="54" dur="26">
                                          <p:stCondLst>
                                            <p:cond delay="1808"/>
                                          </p:stCondLst>
                                        </p:cTn>
                                        <p:tgtEl>
                                          <p:spTgt spid="1028"/>
                                        </p:tgtEl>
                                      </p:cBhvr>
                                      <p:to x="100000" y="95000"/>
                                    </p:animScale>
                                    <p:animScale>
                                      <p:cBhvr>
                                        <p:cTn id="55" dur="166" decel="50000">
                                          <p:stCondLst>
                                            <p:cond delay="1834"/>
                                          </p:stCondLst>
                                        </p:cTn>
                                        <p:tgtEl>
                                          <p:spTgt spid="1028"/>
                                        </p:tgtEl>
                                      </p:cBhvr>
                                      <p:to x="100000" y="100000"/>
                                    </p:animScale>
                                  </p:childTnLst>
                                </p:cTn>
                              </p:par>
                            </p:childTnLst>
                          </p:cTn>
                        </p:par>
                      </p:childTnLst>
                    </p:cTn>
                  </p:par>
                  <p:par>
                    <p:cTn id="56" fill="hold">
                      <p:stCondLst>
                        <p:cond delay="indefinite"/>
                      </p:stCondLst>
                      <p:childTnLst>
                        <p:par>
                          <p:cTn id="57" fill="hold">
                            <p:stCondLst>
                              <p:cond delay="0"/>
                            </p:stCondLst>
                            <p:childTnLst>
                              <p:par>
                                <p:cTn id="58" presetID="45" presetClass="entr" presetSubtype="0" fill="hold" grpId="0" nodeType="click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2000"/>
                                        <p:tgtEl>
                                          <p:spTgt spid="5"/>
                                        </p:tgtEl>
                                      </p:cBhvr>
                                    </p:animEffect>
                                    <p:anim calcmode="lin" valueType="num">
                                      <p:cBhvr>
                                        <p:cTn id="61" dur="2000" fill="hold"/>
                                        <p:tgtEl>
                                          <p:spTgt spid="5"/>
                                        </p:tgtEl>
                                        <p:attrNameLst>
                                          <p:attrName>ppt_w</p:attrName>
                                        </p:attrNameLst>
                                      </p:cBhvr>
                                      <p:tavLst>
                                        <p:tav tm="0" fmla="#ppt_w*sin(2.5*pi*$)">
                                          <p:val>
                                            <p:fltVal val="0"/>
                                          </p:val>
                                        </p:tav>
                                        <p:tav tm="100000">
                                          <p:val>
                                            <p:fltVal val="1"/>
                                          </p:val>
                                        </p:tav>
                                      </p:tavLst>
                                    </p:anim>
                                    <p:anim calcmode="lin" valueType="num">
                                      <p:cBhvr>
                                        <p:cTn id="62"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nodeType="clickEffect">
                                  <p:stCondLst>
                                    <p:cond delay="0"/>
                                  </p:stCondLst>
                                  <p:childTnLst>
                                    <p:set>
                                      <p:cBhvr>
                                        <p:cTn id="66" dur="1" fill="hold">
                                          <p:stCondLst>
                                            <p:cond delay="0"/>
                                          </p:stCondLst>
                                        </p:cTn>
                                        <p:tgtEl>
                                          <p:spTgt spid="1030"/>
                                        </p:tgtEl>
                                        <p:attrNameLst>
                                          <p:attrName>style.visibility</p:attrName>
                                        </p:attrNameLst>
                                      </p:cBhvr>
                                      <p:to>
                                        <p:strVal val="visible"/>
                                      </p:to>
                                    </p:set>
                                    <p:animEffect transition="in" filter="circle(in)">
                                      <p:cBhvr>
                                        <p:cTn id="67" dur="2000"/>
                                        <p:tgtEl>
                                          <p:spTgt spid="1030"/>
                                        </p:tgtEl>
                                      </p:cBhvr>
                                    </p:animEffect>
                                  </p:childTnLst>
                                </p:cTn>
                              </p:par>
                            </p:childTnLst>
                          </p:cTn>
                        </p:par>
                      </p:childTnLst>
                    </p:cTn>
                  </p:par>
                  <p:par>
                    <p:cTn id="68" fill="hold">
                      <p:stCondLst>
                        <p:cond delay="indefinite"/>
                      </p:stCondLst>
                      <p:childTnLst>
                        <p:par>
                          <p:cTn id="69" fill="hold">
                            <p:stCondLst>
                              <p:cond delay="0"/>
                            </p:stCondLst>
                            <p:childTnLst>
                              <p:par>
                                <p:cTn id="70" presetID="45" presetClass="entr" presetSubtype="0" fill="hold" grpId="0" nodeType="click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2000"/>
                                        <p:tgtEl>
                                          <p:spTgt spid="6"/>
                                        </p:tgtEl>
                                      </p:cBhvr>
                                    </p:animEffect>
                                    <p:anim calcmode="lin" valueType="num">
                                      <p:cBhvr>
                                        <p:cTn id="73" dur="2000" fill="hold"/>
                                        <p:tgtEl>
                                          <p:spTgt spid="6"/>
                                        </p:tgtEl>
                                        <p:attrNameLst>
                                          <p:attrName>ppt_w</p:attrName>
                                        </p:attrNameLst>
                                      </p:cBhvr>
                                      <p:tavLst>
                                        <p:tav tm="0" fmla="#ppt_w*sin(2.5*pi*$)">
                                          <p:val>
                                            <p:fltVal val="0"/>
                                          </p:val>
                                        </p:tav>
                                        <p:tav tm="100000">
                                          <p:val>
                                            <p:fltVal val="1"/>
                                          </p:val>
                                        </p:tav>
                                      </p:tavLst>
                                    </p:anim>
                                    <p:anim calcmode="lin" valueType="num">
                                      <p:cBhvr>
                                        <p:cTn id="74"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00"/>
                                        <p:tgtEl>
                                          <p:spTgt spid="3">
                                            <p:txEl>
                                              <p:pRg st="4" end="4"/>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26" presetClass="entr" presetSubtype="0" fill="hold" nodeType="clickEffect">
                                  <p:stCondLst>
                                    <p:cond delay="0"/>
                                  </p:stCondLst>
                                  <p:childTnLst>
                                    <p:set>
                                      <p:cBhvr>
                                        <p:cTn id="83" dur="1" fill="hold">
                                          <p:stCondLst>
                                            <p:cond delay="0"/>
                                          </p:stCondLst>
                                        </p:cTn>
                                        <p:tgtEl>
                                          <p:spTgt spid="1032"/>
                                        </p:tgtEl>
                                        <p:attrNameLst>
                                          <p:attrName>style.visibility</p:attrName>
                                        </p:attrNameLst>
                                      </p:cBhvr>
                                      <p:to>
                                        <p:strVal val="visible"/>
                                      </p:to>
                                    </p:set>
                                    <p:animEffect transition="in" filter="wipe(down)">
                                      <p:cBhvr>
                                        <p:cTn id="84" dur="580">
                                          <p:stCondLst>
                                            <p:cond delay="0"/>
                                          </p:stCondLst>
                                        </p:cTn>
                                        <p:tgtEl>
                                          <p:spTgt spid="1032"/>
                                        </p:tgtEl>
                                      </p:cBhvr>
                                    </p:animEffect>
                                    <p:anim calcmode="lin" valueType="num">
                                      <p:cBhvr>
                                        <p:cTn id="85" dur="1822" tmFilter="0,0; 0.14,0.36; 0.43,0.73; 0.71,0.91; 1.0,1.0">
                                          <p:stCondLst>
                                            <p:cond delay="0"/>
                                          </p:stCondLst>
                                        </p:cTn>
                                        <p:tgtEl>
                                          <p:spTgt spid="1032"/>
                                        </p:tgtEl>
                                        <p:attrNameLst>
                                          <p:attrName>ppt_x</p:attrName>
                                        </p:attrNameLst>
                                      </p:cBhvr>
                                      <p:tavLst>
                                        <p:tav tm="0">
                                          <p:val>
                                            <p:strVal val="#ppt_x-0.25"/>
                                          </p:val>
                                        </p:tav>
                                        <p:tav tm="100000">
                                          <p:val>
                                            <p:strVal val="#ppt_x"/>
                                          </p:val>
                                        </p:tav>
                                      </p:tavLst>
                                    </p:anim>
                                    <p:anim calcmode="lin" valueType="num">
                                      <p:cBhvr>
                                        <p:cTn id="86" dur="664" tmFilter="0.0,0.0; 0.25,0.07; 0.50,0.2; 0.75,0.467; 1.0,1.0">
                                          <p:stCondLst>
                                            <p:cond delay="0"/>
                                          </p:stCondLst>
                                        </p:cTn>
                                        <p:tgtEl>
                                          <p:spTgt spid="1032"/>
                                        </p:tgtEl>
                                        <p:attrNameLst>
                                          <p:attrName>ppt_y</p:attrName>
                                        </p:attrNameLst>
                                      </p:cBhvr>
                                      <p:tavLst>
                                        <p:tav tm="0" fmla="#ppt_y-sin(pi*$)/3">
                                          <p:val>
                                            <p:fltVal val="0.5"/>
                                          </p:val>
                                        </p:tav>
                                        <p:tav tm="100000">
                                          <p:val>
                                            <p:fltVal val="1"/>
                                          </p:val>
                                        </p:tav>
                                      </p:tavLst>
                                    </p:anim>
                                    <p:anim calcmode="lin" valueType="num">
                                      <p:cBhvr>
                                        <p:cTn id="87" dur="664" tmFilter="0, 0; 0.125,0.2665; 0.25,0.4; 0.375,0.465; 0.5,0.5;  0.625,0.535; 0.75,0.6; 0.875,0.7335; 1,1">
                                          <p:stCondLst>
                                            <p:cond delay="664"/>
                                          </p:stCondLst>
                                        </p:cTn>
                                        <p:tgtEl>
                                          <p:spTgt spid="1032"/>
                                        </p:tgtEl>
                                        <p:attrNameLst>
                                          <p:attrName>ppt_y</p:attrName>
                                        </p:attrNameLst>
                                      </p:cBhvr>
                                      <p:tavLst>
                                        <p:tav tm="0" fmla="#ppt_y-sin(pi*$)/9">
                                          <p:val>
                                            <p:fltVal val="0"/>
                                          </p:val>
                                        </p:tav>
                                        <p:tav tm="100000">
                                          <p:val>
                                            <p:fltVal val="1"/>
                                          </p:val>
                                        </p:tav>
                                      </p:tavLst>
                                    </p:anim>
                                    <p:anim calcmode="lin" valueType="num">
                                      <p:cBhvr>
                                        <p:cTn id="88" dur="332" tmFilter="0, 0; 0.125,0.2665; 0.25,0.4; 0.375,0.465; 0.5,0.5;  0.625,0.535; 0.75,0.6; 0.875,0.7335; 1,1">
                                          <p:stCondLst>
                                            <p:cond delay="1324"/>
                                          </p:stCondLst>
                                        </p:cTn>
                                        <p:tgtEl>
                                          <p:spTgt spid="1032"/>
                                        </p:tgtEl>
                                        <p:attrNameLst>
                                          <p:attrName>ppt_y</p:attrName>
                                        </p:attrNameLst>
                                      </p:cBhvr>
                                      <p:tavLst>
                                        <p:tav tm="0" fmla="#ppt_y-sin(pi*$)/27">
                                          <p:val>
                                            <p:fltVal val="0"/>
                                          </p:val>
                                        </p:tav>
                                        <p:tav tm="100000">
                                          <p:val>
                                            <p:fltVal val="1"/>
                                          </p:val>
                                        </p:tav>
                                      </p:tavLst>
                                    </p:anim>
                                    <p:anim calcmode="lin" valueType="num">
                                      <p:cBhvr>
                                        <p:cTn id="89" dur="164" tmFilter="0, 0; 0.125,0.2665; 0.25,0.4; 0.375,0.465; 0.5,0.5;  0.625,0.535; 0.75,0.6; 0.875,0.7335; 1,1">
                                          <p:stCondLst>
                                            <p:cond delay="1656"/>
                                          </p:stCondLst>
                                        </p:cTn>
                                        <p:tgtEl>
                                          <p:spTgt spid="1032"/>
                                        </p:tgtEl>
                                        <p:attrNameLst>
                                          <p:attrName>ppt_y</p:attrName>
                                        </p:attrNameLst>
                                      </p:cBhvr>
                                      <p:tavLst>
                                        <p:tav tm="0" fmla="#ppt_y-sin(pi*$)/81">
                                          <p:val>
                                            <p:fltVal val="0"/>
                                          </p:val>
                                        </p:tav>
                                        <p:tav tm="100000">
                                          <p:val>
                                            <p:fltVal val="1"/>
                                          </p:val>
                                        </p:tav>
                                      </p:tavLst>
                                    </p:anim>
                                    <p:animScale>
                                      <p:cBhvr>
                                        <p:cTn id="90" dur="26">
                                          <p:stCondLst>
                                            <p:cond delay="650"/>
                                          </p:stCondLst>
                                        </p:cTn>
                                        <p:tgtEl>
                                          <p:spTgt spid="1032"/>
                                        </p:tgtEl>
                                      </p:cBhvr>
                                      <p:to x="100000" y="60000"/>
                                    </p:animScale>
                                    <p:animScale>
                                      <p:cBhvr>
                                        <p:cTn id="91" dur="166" decel="50000">
                                          <p:stCondLst>
                                            <p:cond delay="676"/>
                                          </p:stCondLst>
                                        </p:cTn>
                                        <p:tgtEl>
                                          <p:spTgt spid="1032"/>
                                        </p:tgtEl>
                                      </p:cBhvr>
                                      <p:to x="100000" y="100000"/>
                                    </p:animScale>
                                    <p:animScale>
                                      <p:cBhvr>
                                        <p:cTn id="92" dur="26">
                                          <p:stCondLst>
                                            <p:cond delay="1312"/>
                                          </p:stCondLst>
                                        </p:cTn>
                                        <p:tgtEl>
                                          <p:spTgt spid="1032"/>
                                        </p:tgtEl>
                                      </p:cBhvr>
                                      <p:to x="100000" y="80000"/>
                                    </p:animScale>
                                    <p:animScale>
                                      <p:cBhvr>
                                        <p:cTn id="93" dur="166" decel="50000">
                                          <p:stCondLst>
                                            <p:cond delay="1338"/>
                                          </p:stCondLst>
                                        </p:cTn>
                                        <p:tgtEl>
                                          <p:spTgt spid="1032"/>
                                        </p:tgtEl>
                                      </p:cBhvr>
                                      <p:to x="100000" y="100000"/>
                                    </p:animScale>
                                    <p:animScale>
                                      <p:cBhvr>
                                        <p:cTn id="94" dur="26">
                                          <p:stCondLst>
                                            <p:cond delay="1642"/>
                                          </p:stCondLst>
                                        </p:cTn>
                                        <p:tgtEl>
                                          <p:spTgt spid="1032"/>
                                        </p:tgtEl>
                                      </p:cBhvr>
                                      <p:to x="100000" y="90000"/>
                                    </p:animScale>
                                    <p:animScale>
                                      <p:cBhvr>
                                        <p:cTn id="95" dur="166" decel="50000">
                                          <p:stCondLst>
                                            <p:cond delay="1668"/>
                                          </p:stCondLst>
                                        </p:cTn>
                                        <p:tgtEl>
                                          <p:spTgt spid="1032"/>
                                        </p:tgtEl>
                                      </p:cBhvr>
                                      <p:to x="100000" y="100000"/>
                                    </p:animScale>
                                    <p:animScale>
                                      <p:cBhvr>
                                        <p:cTn id="96" dur="26">
                                          <p:stCondLst>
                                            <p:cond delay="1808"/>
                                          </p:stCondLst>
                                        </p:cTn>
                                        <p:tgtEl>
                                          <p:spTgt spid="1032"/>
                                        </p:tgtEl>
                                      </p:cBhvr>
                                      <p:to x="100000" y="95000"/>
                                    </p:animScale>
                                    <p:animScale>
                                      <p:cBhvr>
                                        <p:cTn id="97" dur="166" decel="50000">
                                          <p:stCondLst>
                                            <p:cond delay="1834"/>
                                          </p:stCondLst>
                                        </p:cTn>
                                        <p:tgtEl>
                                          <p:spTgt spid="1032"/>
                                        </p:tgtEl>
                                      </p:cBhvr>
                                      <p:to x="100000" y="100000"/>
                                    </p:animScale>
                                  </p:childTnLst>
                                </p:cTn>
                              </p:par>
                            </p:childTnLst>
                          </p:cTn>
                        </p:par>
                      </p:childTnLst>
                    </p:cTn>
                  </p:par>
                  <p:par>
                    <p:cTn id="98" fill="hold">
                      <p:stCondLst>
                        <p:cond delay="indefinite"/>
                      </p:stCondLst>
                      <p:childTnLst>
                        <p:par>
                          <p:cTn id="99" fill="hold">
                            <p:stCondLst>
                              <p:cond delay="0"/>
                            </p:stCondLst>
                            <p:childTnLst>
                              <p:par>
                                <p:cTn id="100" presetID="45" presetClass="entr" presetSubtype="0" fill="hold" grpId="0" nodeType="click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2000"/>
                                        <p:tgtEl>
                                          <p:spTgt spid="7"/>
                                        </p:tgtEl>
                                      </p:cBhvr>
                                    </p:animEffect>
                                    <p:anim calcmode="lin" valueType="num">
                                      <p:cBhvr>
                                        <p:cTn id="103" dur="2000" fill="hold"/>
                                        <p:tgtEl>
                                          <p:spTgt spid="7"/>
                                        </p:tgtEl>
                                        <p:attrNameLst>
                                          <p:attrName>ppt_w</p:attrName>
                                        </p:attrNameLst>
                                      </p:cBhvr>
                                      <p:tavLst>
                                        <p:tav tm="0" fmla="#ppt_w*sin(2.5*pi*$)">
                                          <p:val>
                                            <p:fltVal val="0"/>
                                          </p:val>
                                        </p:tav>
                                        <p:tav tm="100000">
                                          <p:val>
                                            <p:fltVal val="1"/>
                                          </p:val>
                                        </p:tav>
                                      </p:tavLst>
                                    </p:anim>
                                    <p:anim calcmode="lin" valueType="num">
                                      <p:cBhvr>
                                        <p:cTn id="10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762872" cy="5577483"/>
          </a:xfrm>
        </p:spPr>
        <p:txBody>
          <a:bodyPr>
            <a:normAutofit fontScale="92500" lnSpcReduction="20000"/>
          </a:bodyPr>
          <a:lstStyle/>
          <a:p>
            <a:pPr marL="0" indent="0" algn="ctr">
              <a:buNone/>
            </a:pPr>
            <a:r>
              <a:rPr lang="es-ES" b="1" dirty="0" smtClean="0"/>
              <a:t>¡Cuidado!  No se deje </a:t>
            </a:r>
            <a:r>
              <a:rPr lang="es-ES" b="1" dirty="0" smtClean="0"/>
              <a:t>engañar</a:t>
            </a:r>
            <a:endParaRPr lang="es-ES" dirty="0" smtClean="0"/>
          </a:p>
          <a:p>
            <a:pPr marL="0" indent="0" algn="ctr">
              <a:buNone/>
            </a:pPr>
            <a:r>
              <a:rPr lang="es-ES" dirty="0" smtClean="0"/>
              <a:t> </a:t>
            </a:r>
            <a:r>
              <a:rPr lang="es-ES" dirty="0"/>
              <a:t>N</a:t>
            </a:r>
            <a:r>
              <a:rPr lang="es-ES" dirty="0" smtClean="0"/>
              <a:t>o </a:t>
            </a:r>
            <a:r>
              <a:rPr lang="es-ES" dirty="0" smtClean="0"/>
              <a:t>nos dejemos atrapar, </a:t>
            </a:r>
            <a:r>
              <a:rPr lang="es-ES" dirty="0" smtClean="0"/>
              <a:t>se vigilante, la </a:t>
            </a:r>
            <a:r>
              <a:rPr lang="es-ES" dirty="0" smtClean="0"/>
              <a:t>única salida a la tentación es la respuesta que dio el Señor cuando respondió al tentador diciéndole: </a:t>
            </a:r>
            <a:r>
              <a:rPr lang="es-ES" b="1" dirty="0" smtClean="0"/>
              <a:t>“</a:t>
            </a:r>
            <a:r>
              <a:rPr lang="es-ES" b="1" i="1" dirty="0" smtClean="0">
                <a:solidFill>
                  <a:srgbClr val="0070C0"/>
                </a:solidFill>
              </a:rPr>
              <a:t>Dice la Escritura</a:t>
            </a:r>
            <a:r>
              <a:rPr lang="es-ES" b="1" dirty="0" smtClean="0"/>
              <a:t>: El hombre no vive solamente de pan, sino de toda palabra que sale de la boca de Dios</a:t>
            </a:r>
            <a:r>
              <a:rPr lang="es-ES" b="1" dirty="0" smtClean="0"/>
              <a:t>”</a:t>
            </a:r>
          </a:p>
          <a:p>
            <a:pPr marL="0" indent="0" algn="ctr">
              <a:buNone/>
            </a:pPr>
            <a:r>
              <a:rPr lang="es-ES" b="1" dirty="0" smtClean="0"/>
              <a:t> </a:t>
            </a:r>
            <a:r>
              <a:rPr lang="es-ES" b="1" dirty="0" smtClean="0">
                <a:solidFill>
                  <a:srgbClr val="FF0000"/>
                </a:solidFill>
              </a:rPr>
              <a:t>(Mt. 4</a:t>
            </a:r>
            <a:r>
              <a:rPr lang="es-ES" b="1" dirty="0">
                <a:solidFill>
                  <a:srgbClr val="FF0000"/>
                </a:solidFill>
              </a:rPr>
              <a:t>:</a:t>
            </a:r>
            <a:r>
              <a:rPr lang="es-ES" b="1" dirty="0" smtClean="0">
                <a:solidFill>
                  <a:srgbClr val="FF0000"/>
                </a:solidFill>
              </a:rPr>
              <a:t> 4</a:t>
            </a:r>
            <a:r>
              <a:rPr lang="es-ES" b="1" dirty="0" smtClean="0">
                <a:solidFill>
                  <a:srgbClr val="FF0000"/>
                </a:solidFill>
              </a:rPr>
              <a:t>)</a:t>
            </a:r>
            <a:r>
              <a:rPr lang="es-ES" dirty="0" smtClean="0"/>
              <a:t> </a:t>
            </a:r>
          </a:p>
        </p:txBody>
      </p:sp>
      <p:pic>
        <p:nvPicPr>
          <p:cNvPr id="4" name="Picture 2" descr="http://4.bp.blogspot.com/-cvpOHn5JGpE/T2fBhtrsQiI/AAAAAAAAJTk/tzzxSWkJzFs/s1600/6-Jesus%2By%2Bbib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196752"/>
            <a:ext cx="3047256" cy="45365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5122912" cy="6192688"/>
          </a:xfrm>
        </p:spPr>
        <p:txBody>
          <a:bodyPr>
            <a:normAutofit lnSpcReduction="10000"/>
          </a:bodyPr>
          <a:lstStyle/>
          <a:p>
            <a:pPr marL="0" indent="0" algn="ctr">
              <a:buNone/>
            </a:pPr>
            <a:r>
              <a:rPr lang="es-ES" dirty="0" smtClean="0"/>
              <a:t>Para </a:t>
            </a:r>
            <a:r>
              <a:rPr lang="es-ES" dirty="0"/>
              <a:t>vencer las tentaciones del maligno</a:t>
            </a:r>
            <a:r>
              <a:rPr lang="es-ES" dirty="0" smtClean="0"/>
              <a:t>, Dios nos ha dado 3 herramientas: </a:t>
            </a:r>
          </a:p>
          <a:p>
            <a:pPr marL="0" indent="0" algn="ctr">
              <a:buNone/>
            </a:pPr>
            <a:r>
              <a:rPr lang="es-ES" dirty="0" smtClean="0"/>
              <a:t> </a:t>
            </a:r>
            <a:r>
              <a:rPr lang="es-ES" sz="3600" b="1" dirty="0" smtClean="0">
                <a:solidFill>
                  <a:srgbClr val="FF0000"/>
                </a:solidFill>
              </a:rPr>
              <a:t>1</a:t>
            </a:r>
            <a:r>
              <a:rPr lang="es-ES" dirty="0" smtClean="0"/>
              <a:t>) </a:t>
            </a:r>
            <a:r>
              <a:rPr lang="es-ES" dirty="0"/>
              <a:t> Tenemos que utilizar la </a:t>
            </a:r>
            <a:r>
              <a:rPr lang="es-ES" dirty="0" smtClean="0"/>
              <a:t>Palabra </a:t>
            </a:r>
            <a:r>
              <a:rPr lang="es-ES" dirty="0"/>
              <a:t>de Dios:</a:t>
            </a:r>
          </a:p>
          <a:p>
            <a:pPr marL="0" indent="0" algn="ctr">
              <a:buNone/>
            </a:pPr>
            <a:endParaRPr lang="es-ES" b="1" dirty="0" smtClean="0"/>
          </a:p>
          <a:p>
            <a:pPr marL="0" indent="0" algn="ctr">
              <a:buNone/>
            </a:pPr>
            <a:endParaRPr lang="es-ES" b="1" dirty="0" smtClean="0"/>
          </a:p>
          <a:p>
            <a:pPr marL="0" indent="0" algn="ctr">
              <a:buNone/>
            </a:pPr>
            <a:r>
              <a:rPr lang="es-ES" sz="3600" b="1" dirty="0" smtClean="0">
                <a:solidFill>
                  <a:srgbClr val="FF0000"/>
                </a:solidFill>
              </a:rPr>
              <a:t>2</a:t>
            </a:r>
            <a:r>
              <a:rPr lang="es-ES" b="1" dirty="0" smtClean="0"/>
              <a:t>) “</a:t>
            </a:r>
            <a:r>
              <a:rPr lang="es-ES" b="1" i="1" dirty="0" smtClean="0">
                <a:solidFill>
                  <a:srgbClr val="0070C0"/>
                </a:solidFill>
              </a:rPr>
              <a:t>Buscar </a:t>
            </a:r>
            <a:r>
              <a:rPr lang="es-ES" b="1" i="1" dirty="0">
                <a:solidFill>
                  <a:srgbClr val="0070C0"/>
                </a:solidFill>
              </a:rPr>
              <a:t>fortaleza en el Señor</a:t>
            </a:r>
            <a:r>
              <a:rPr lang="es-ES" b="1" dirty="0"/>
              <a:t>”  </a:t>
            </a:r>
            <a:r>
              <a:rPr lang="es-ES" b="1" dirty="0">
                <a:solidFill>
                  <a:srgbClr val="FF0000"/>
                </a:solidFill>
              </a:rPr>
              <a:t>(Efesios 6,10</a:t>
            </a:r>
            <a:r>
              <a:rPr lang="es-ES" b="1" dirty="0" smtClean="0">
                <a:solidFill>
                  <a:srgbClr val="FF0000"/>
                </a:solidFill>
              </a:rPr>
              <a:t>)</a:t>
            </a:r>
          </a:p>
          <a:p>
            <a:pPr marL="0" indent="0" algn="ctr">
              <a:buNone/>
            </a:pPr>
            <a:endParaRPr lang="es-ES" b="1" dirty="0">
              <a:solidFill>
                <a:srgbClr val="FF0000"/>
              </a:solidFill>
            </a:endParaRPr>
          </a:p>
          <a:p>
            <a:pPr marL="0" indent="0" algn="ctr">
              <a:buNone/>
            </a:pPr>
            <a:r>
              <a:rPr lang="es-ES" sz="2400" b="1" i="1" dirty="0" smtClean="0">
                <a:solidFill>
                  <a:srgbClr val="00B0F0"/>
                </a:solidFill>
              </a:rPr>
              <a:t>Esto debe hacerse las 24 horas del día: recuerde que Satanás no duerme.</a:t>
            </a:r>
            <a:endParaRPr lang="es-ES" sz="2400" i="1" dirty="0">
              <a:solidFill>
                <a:srgbClr val="00B0F0"/>
              </a:solidFill>
            </a:endParaRPr>
          </a:p>
          <a:p>
            <a:pPr marL="0" indent="0" algn="ctr">
              <a:buNone/>
            </a:pPr>
            <a:endParaRPr lang="es-ES" b="1" dirty="0" smtClean="0"/>
          </a:p>
          <a:p>
            <a:endParaRPr lang="es-CO" dirty="0"/>
          </a:p>
        </p:txBody>
      </p:sp>
      <p:pic>
        <p:nvPicPr>
          <p:cNvPr id="1026" name="Picture 2" descr="http://ts2.mm.bing.net/images/thumbnail.aspx?q=4781755209942045&amp;id=9acf2a25538e26004dd1de6ba68d1e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32656"/>
            <a:ext cx="2520280" cy="25922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s2.mm.bing.net/images/thumbnail.aspx?q=4620436255409201&amp;id=e381c31a913ae2b0c38654d6fe6d7f6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3429000"/>
            <a:ext cx="252028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035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wheel(1)">
                                      <p:cBhvr>
                                        <p:cTn id="17" dur="20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80">
                                          <p:stCondLst>
                                            <p:cond delay="0"/>
                                          </p:stCondLst>
                                        </p:cTn>
                                        <p:tgtEl>
                                          <p:spTgt spid="3">
                                            <p:txEl>
                                              <p:pRg st="6" end="6"/>
                                            </p:txEl>
                                          </p:spTgt>
                                        </p:tgtEl>
                                      </p:cBhvr>
                                    </p:animEffect>
                                    <p:anim calcmode="lin" valueType="num">
                                      <p:cBhvr>
                                        <p:cTn id="2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6" end="6"/>
                                            </p:txEl>
                                          </p:spTgt>
                                        </p:tgtEl>
                                      </p:cBhvr>
                                      <p:to x="100000" y="60000"/>
                                    </p:animScale>
                                    <p:animScale>
                                      <p:cBhvr>
                                        <p:cTn id="34" dur="166" decel="50000">
                                          <p:stCondLst>
                                            <p:cond delay="676"/>
                                          </p:stCondLst>
                                        </p:cTn>
                                        <p:tgtEl>
                                          <p:spTgt spid="3">
                                            <p:txEl>
                                              <p:pRg st="6" end="6"/>
                                            </p:txEl>
                                          </p:spTgt>
                                        </p:tgtEl>
                                      </p:cBhvr>
                                      <p:to x="100000" y="100000"/>
                                    </p:animScale>
                                    <p:animScale>
                                      <p:cBhvr>
                                        <p:cTn id="35" dur="26">
                                          <p:stCondLst>
                                            <p:cond delay="1312"/>
                                          </p:stCondLst>
                                        </p:cTn>
                                        <p:tgtEl>
                                          <p:spTgt spid="3">
                                            <p:txEl>
                                              <p:pRg st="6" end="6"/>
                                            </p:txEl>
                                          </p:spTgt>
                                        </p:tgtEl>
                                      </p:cBhvr>
                                      <p:to x="100000" y="80000"/>
                                    </p:animScale>
                                    <p:animScale>
                                      <p:cBhvr>
                                        <p:cTn id="36" dur="166" decel="50000">
                                          <p:stCondLst>
                                            <p:cond delay="1338"/>
                                          </p:stCondLst>
                                        </p:cTn>
                                        <p:tgtEl>
                                          <p:spTgt spid="3">
                                            <p:txEl>
                                              <p:pRg st="6" end="6"/>
                                            </p:txEl>
                                          </p:spTgt>
                                        </p:tgtEl>
                                      </p:cBhvr>
                                      <p:to x="100000" y="100000"/>
                                    </p:animScale>
                                    <p:animScale>
                                      <p:cBhvr>
                                        <p:cTn id="37" dur="26">
                                          <p:stCondLst>
                                            <p:cond delay="1642"/>
                                          </p:stCondLst>
                                        </p:cTn>
                                        <p:tgtEl>
                                          <p:spTgt spid="3">
                                            <p:txEl>
                                              <p:pRg st="6" end="6"/>
                                            </p:txEl>
                                          </p:spTgt>
                                        </p:tgtEl>
                                      </p:cBhvr>
                                      <p:to x="100000" y="90000"/>
                                    </p:animScale>
                                    <p:animScale>
                                      <p:cBhvr>
                                        <p:cTn id="38" dur="166" decel="50000">
                                          <p:stCondLst>
                                            <p:cond delay="1668"/>
                                          </p:stCondLst>
                                        </p:cTn>
                                        <p:tgtEl>
                                          <p:spTgt spid="3">
                                            <p:txEl>
                                              <p:pRg st="6" end="6"/>
                                            </p:txEl>
                                          </p:spTgt>
                                        </p:tgtEl>
                                      </p:cBhvr>
                                      <p:to x="100000" y="100000"/>
                                    </p:animScale>
                                    <p:animScale>
                                      <p:cBhvr>
                                        <p:cTn id="39" dur="26">
                                          <p:stCondLst>
                                            <p:cond delay="1808"/>
                                          </p:stCondLst>
                                        </p:cTn>
                                        <p:tgtEl>
                                          <p:spTgt spid="3">
                                            <p:txEl>
                                              <p:pRg st="6" end="6"/>
                                            </p:txEl>
                                          </p:spTgt>
                                        </p:tgtEl>
                                      </p:cBhvr>
                                      <p:to x="100000" y="95000"/>
                                    </p:animScale>
                                    <p:animScale>
                                      <p:cBhvr>
                                        <p:cTn id="40"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ts4.mm.bing.net/images/thumbnail.aspx?q=4990387532136783&amp;id=958211644cc801d0f676faaeb0b9ab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67871"/>
            <a:ext cx="4218768" cy="525658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s1.mm.bing.net/images/thumbnail.aspx?q=5025649211671248&amp;id=fec15cebb1e04f24ead9383a19b454f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87015"/>
            <a:ext cx="4248472" cy="651033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647" y="87015"/>
            <a:ext cx="4572000" cy="1538883"/>
          </a:xfrm>
          <a:prstGeom prst="rect">
            <a:avLst/>
          </a:prstGeom>
        </p:spPr>
        <p:txBody>
          <a:bodyPr>
            <a:spAutoFit/>
          </a:bodyPr>
          <a:lstStyle/>
          <a:p>
            <a:pPr algn="ctr"/>
            <a:r>
              <a:rPr lang="es-ES" sz="2800" b="1" dirty="0" smtClean="0">
                <a:solidFill>
                  <a:srgbClr val="FF0000"/>
                </a:solidFill>
              </a:rPr>
              <a:t>3</a:t>
            </a:r>
            <a:r>
              <a:rPr lang="es-ES" sz="2400" b="1" dirty="0" smtClean="0"/>
              <a:t>) “</a:t>
            </a:r>
            <a:r>
              <a:rPr lang="es-ES" sz="2400" b="1" i="1" dirty="0" smtClean="0">
                <a:solidFill>
                  <a:srgbClr val="0070C0"/>
                </a:solidFill>
              </a:rPr>
              <a:t>Protegernos </a:t>
            </a:r>
            <a:r>
              <a:rPr lang="es-ES" sz="2400" b="1" i="1" dirty="0">
                <a:solidFill>
                  <a:srgbClr val="0070C0"/>
                </a:solidFill>
              </a:rPr>
              <a:t>con toda la armadura que Dios nos ha dado</a:t>
            </a:r>
            <a:r>
              <a:rPr lang="es-ES" sz="2400" b="1" dirty="0"/>
              <a:t>” </a:t>
            </a:r>
            <a:r>
              <a:rPr lang="es-ES" sz="2400" b="1" dirty="0">
                <a:solidFill>
                  <a:srgbClr val="FF0000"/>
                </a:solidFill>
              </a:rPr>
              <a:t>(Efesios 6,11)</a:t>
            </a:r>
            <a:endParaRPr lang="es-ES" sz="2400" dirty="0">
              <a:solidFill>
                <a:srgbClr val="FF0000"/>
              </a:solidFill>
            </a:endParaRPr>
          </a:p>
          <a:p>
            <a:endParaRPr lang="es-ES" dirty="0"/>
          </a:p>
        </p:txBody>
      </p:sp>
      <p:sp>
        <p:nvSpPr>
          <p:cNvPr id="5" name="4 Flecha izquierda"/>
          <p:cNvSpPr/>
          <p:nvPr/>
        </p:nvSpPr>
        <p:spPr>
          <a:xfrm rot="19921799">
            <a:off x="2408154" y="2542156"/>
            <a:ext cx="2717965" cy="255669"/>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izquierda"/>
          <p:cNvSpPr/>
          <p:nvPr/>
        </p:nvSpPr>
        <p:spPr>
          <a:xfrm>
            <a:off x="2360904" y="2348880"/>
            <a:ext cx="2571136" cy="32111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Flecha izquierda"/>
          <p:cNvSpPr/>
          <p:nvPr/>
        </p:nvSpPr>
        <p:spPr>
          <a:xfrm rot="18280962">
            <a:off x="2491271" y="4344090"/>
            <a:ext cx="3108513" cy="30700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8 Flecha izquierda"/>
          <p:cNvSpPr/>
          <p:nvPr/>
        </p:nvSpPr>
        <p:spPr>
          <a:xfrm rot="2580235">
            <a:off x="3315552" y="3709017"/>
            <a:ext cx="1915954" cy="244831"/>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Flecha arriba"/>
          <p:cNvSpPr/>
          <p:nvPr/>
        </p:nvSpPr>
        <p:spPr>
          <a:xfrm rot="19052353">
            <a:off x="3342505" y="1229133"/>
            <a:ext cx="245049" cy="4450331"/>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1" name="10 Flecha izquierda"/>
          <p:cNvSpPr/>
          <p:nvPr/>
        </p:nvSpPr>
        <p:spPr>
          <a:xfrm rot="1974872">
            <a:off x="2033759" y="4887950"/>
            <a:ext cx="2982655" cy="286341"/>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890595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fade">
                                      <p:cBhvr>
                                        <p:cTn id="14" dur="2000"/>
                                        <p:tgtEl>
                                          <p:spTgt spid="2052"/>
                                        </p:tgtEl>
                                      </p:cBhvr>
                                    </p:animEffect>
                                    <p:anim calcmode="lin" valueType="num">
                                      <p:cBhvr>
                                        <p:cTn id="15" dur="2000" fill="hold"/>
                                        <p:tgtEl>
                                          <p:spTgt spid="2052"/>
                                        </p:tgtEl>
                                        <p:attrNameLst>
                                          <p:attrName>ppt_w</p:attrName>
                                        </p:attrNameLst>
                                      </p:cBhvr>
                                      <p:tavLst>
                                        <p:tav tm="0" fmla="#ppt_w*sin(2.5*pi*$)">
                                          <p:val>
                                            <p:fltVal val="0"/>
                                          </p:val>
                                        </p:tav>
                                        <p:tav tm="100000">
                                          <p:val>
                                            <p:fltVal val="1"/>
                                          </p:val>
                                        </p:tav>
                                      </p:tavLst>
                                    </p:anim>
                                    <p:anim calcmode="lin" valueType="num">
                                      <p:cBhvr>
                                        <p:cTn id="16" dur="20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anim calcmode="lin" valueType="num">
                                      <p:cBhvr>
                                        <p:cTn id="29" dur="2000" fill="hold"/>
                                        <p:tgtEl>
                                          <p:spTgt spid="6"/>
                                        </p:tgtEl>
                                        <p:attrNameLst>
                                          <p:attrName>ppt_w</p:attrName>
                                        </p:attrNameLst>
                                      </p:cBhvr>
                                      <p:tavLst>
                                        <p:tav tm="0" fmla="#ppt_w*sin(2.5*pi*$)">
                                          <p:val>
                                            <p:fltVal val="0"/>
                                          </p:val>
                                        </p:tav>
                                        <p:tav tm="100000">
                                          <p:val>
                                            <p:fltVal val="1"/>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2000"/>
                                        <p:tgtEl>
                                          <p:spTgt spid="8"/>
                                        </p:tgtEl>
                                      </p:cBhvr>
                                    </p:animEffect>
                                    <p:anim calcmode="lin" valueType="num">
                                      <p:cBhvr>
                                        <p:cTn id="36" dur="2000" fill="hold"/>
                                        <p:tgtEl>
                                          <p:spTgt spid="8"/>
                                        </p:tgtEl>
                                        <p:attrNameLst>
                                          <p:attrName>ppt_w</p:attrName>
                                        </p:attrNameLst>
                                      </p:cBhvr>
                                      <p:tavLst>
                                        <p:tav tm="0" fmla="#ppt_w*sin(2.5*pi*$)">
                                          <p:val>
                                            <p:fltVal val="0"/>
                                          </p:val>
                                        </p:tav>
                                        <p:tav tm="100000">
                                          <p:val>
                                            <p:fltVal val="1"/>
                                          </p:val>
                                        </p:tav>
                                      </p:tavLst>
                                    </p:anim>
                                    <p:anim calcmode="lin" valueType="num">
                                      <p:cBhvr>
                                        <p:cTn id="37"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ppt_w</p:attrName>
                                        </p:attrNameLst>
                                      </p:cBhvr>
                                      <p:tavLst>
                                        <p:tav tm="0" fmla="#ppt_w*sin(2.5*pi*$)">
                                          <p:val>
                                            <p:fltVal val="0"/>
                                          </p:val>
                                        </p:tav>
                                        <p:tav tm="100000">
                                          <p:val>
                                            <p:fltVal val="1"/>
                                          </p:val>
                                        </p:tav>
                                      </p:tavLst>
                                    </p:anim>
                                    <p:anim calcmode="lin" valueType="num">
                                      <p:cBhvr>
                                        <p:cTn id="44"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2000"/>
                                        <p:tgtEl>
                                          <p:spTgt spid="10"/>
                                        </p:tgtEl>
                                      </p:cBhvr>
                                    </p:animEffect>
                                    <p:anim calcmode="lin" valueType="num">
                                      <p:cBhvr>
                                        <p:cTn id="50" dur="2000" fill="hold"/>
                                        <p:tgtEl>
                                          <p:spTgt spid="10"/>
                                        </p:tgtEl>
                                        <p:attrNameLst>
                                          <p:attrName>ppt_w</p:attrName>
                                        </p:attrNameLst>
                                      </p:cBhvr>
                                      <p:tavLst>
                                        <p:tav tm="0" fmla="#ppt_w*sin(2.5*pi*$)">
                                          <p:val>
                                            <p:fltVal val="0"/>
                                          </p:val>
                                        </p:tav>
                                        <p:tav tm="100000">
                                          <p:val>
                                            <p:fltVal val="1"/>
                                          </p:val>
                                        </p:tav>
                                      </p:tavLst>
                                    </p:anim>
                                    <p:anim calcmode="lin" valueType="num">
                                      <p:cBhvr>
                                        <p:cTn id="51"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2000"/>
                                        <p:tgtEl>
                                          <p:spTgt spid="11"/>
                                        </p:tgtEl>
                                      </p:cBhvr>
                                    </p:animEffect>
                                    <p:anim calcmode="lin" valueType="num">
                                      <p:cBhvr>
                                        <p:cTn id="57" dur="2000" fill="hold"/>
                                        <p:tgtEl>
                                          <p:spTgt spid="11"/>
                                        </p:tgtEl>
                                        <p:attrNameLst>
                                          <p:attrName>ppt_w</p:attrName>
                                        </p:attrNameLst>
                                      </p:cBhvr>
                                      <p:tavLst>
                                        <p:tav tm="0" fmla="#ppt_w*sin(2.5*pi*$)">
                                          <p:val>
                                            <p:fltVal val="0"/>
                                          </p:val>
                                        </p:tav>
                                        <p:tav tm="100000">
                                          <p:val>
                                            <p:fltVal val="1"/>
                                          </p:val>
                                        </p:tav>
                                      </p:tavLst>
                                    </p:anim>
                                    <p:anim calcmode="lin" valueType="num">
                                      <p:cBhvr>
                                        <p:cTn id="58"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92500" lnSpcReduction="10000"/>
          </a:bodyPr>
          <a:lstStyle/>
          <a:p>
            <a:pPr marL="0" indent="0">
              <a:buNone/>
            </a:pPr>
            <a:r>
              <a:rPr lang="es-ES" i="1" dirty="0">
                <a:solidFill>
                  <a:srgbClr val="FF0000"/>
                </a:solidFill>
              </a:rPr>
              <a:t>Ante las pruebas y tentaciones recordemos que:</a:t>
            </a:r>
          </a:p>
          <a:p>
            <a:pPr marL="0" indent="0" algn="ctr">
              <a:buNone/>
            </a:pPr>
            <a:r>
              <a:rPr lang="es-ES" i="1" dirty="0">
                <a:solidFill>
                  <a:srgbClr val="0070C0"/>
                </a:solidFill>
              </a:rPr>
              <a:t>“El que esta con nosotros (Jesucristo) es mas poderoso que el que esta en el mundo</a:t>
            </a:r>
            <a:r>
              <a:rPr lang="es-ES" i="1" dirty="0" smtClean="0">
                <a:solidFill>
                  <a:srgbClr val="0070C0"/>
                </a:solidFill>
              </a:rPr>
              <a:t>”</a:t>
            </a:r>
          </a:p>
          <a:p>
            <a:pPr marL="0" indent="0" algn="ctr">
              <a:buNone/>
            </a:pPr>
            <a:r>
              <a:rPr lang="es-ES" b="1" dirty="0" smtClean="0"/>
              <a:t> </a:t>
            </a:r>
            <a:r>
              <a:rPr lang="es-ES" b="1" dirty="0">
                <a:solidFill>
                  <a:srgbClr val="FF0000"/>
                </a:solidFill>
              </a:rPr>
              <a:t>(</a:t>
            </a:r>
            <a:r>
              <a:rPr lang="es-ES" b="1" dirty="0" smtClean="0">
                <a:solidFill>
                  <a:srgbClr val="FF0000"/>
                </a:solidFill>
              </a:rPr>
              <a:t>1 </a:t>
            </a:r>
            <a:r>
              <a:rPr lang="es-ES" b="1" dirty="0">
                <a:solidFill>
                  <a:srgbClr val="FF0000"/>
                </a:solidFill>
              </a:rPr>
              <a:t>Juan </a:t>
            </a:r>
            <a:r>
              <a:rPr lang="es-ES" b="1" dirty="0" smtClean="0">
                <a:solidFill>
                  <a:srgbClr val="FF0000"/>
                </a:solidFill>
              </a:rPr>
              <a:t>4:4)</a:t>
            </a:r>
            <a:endParaRPr lang="es-ES" dirty="0" smtClean="0">
              <a:solidFill>
                <a:srgbClr val="FF0000"/>
              </a:solidFill>
            </a:endParaRPr>
          </a:p>
          <a:p>
            <a:endParaRPr lang="es-ES" b="1" dirty="0" smtClean="0"/>
          </a:p>
          <a:p>
            <a:pPr marL="0" indent="0" algn="ctr">
              <a:buNone/>
            </a:pPr>
            <a:r>
              <a:rPr lang="es-ES" b="1" dirty="0"/>
              <a:t> </a:t>
            </a:r>
            <a:r>
              <a:rPr lang="es-ES" b="1" dirty="0" smtClean="0"/>
              <a:t> </a:t>
            </a:r>
            <a:r>
              <a:rPr lang="es-ES" i="1" dirty="0" smtClean="0">
                <a:solidFill>
                  <a:srgbClr val="0070C0"/>
                </a:solidFill>
              </a:rPr>
              <a:t>“</a:t>
            </a:r>
            <a:r>
              <a:rPr lang="es-ES" i="1" dirty="0">
                <a:solidFill>
                  <a:srgbClr val="0070C0"/>
                </a:solidFill>
              </a:rPr>
              <a:t>Todo el que es hijo de Dios vence al mundo. Y nuestra fe nos ha dado la victoria sobre el mundo. El que cree que Jesús es el Hijo de Dios vence al mundo” </a:t>
            </a:r>
            <a:endParaRPr lang="es-ES" i="1" dirty="0" smtClean="0">
              <a:solidFill>
                <a:srgbClr val="0070C0"/>
              </a:solidFill>
            </a:endParaRPr>
          </a:p>
          <a:p>
            <a:pPr marL="0" indent="0" algn="ctr">
              <a:buNone/>
            </a:pPr>
            <a:r>
              <a:rPr lang="es-ES" b="1" dirty="0" smtClean="0">
                <a:solidFill>
                  <a:srgbClr val="FF0000"/>
                </a:solidFill>
              </a:rPr>
              <a:t>(</a:t>
            </a:r>
            <a:r>
              <a:rPr lang="es-ES" b="1" dirty="0">
                <a:solidFill>
                  <a:srgbClr val="FF0000"/>
                </a:solidFill>
              </a:rPr>
              <a:t>1Juan </a:t>
            </a:r>
            <a:r>
              <a:rPr lang="es-ES" b="1" dirty="0" smtClean="0">
                <a:solidFill>
                  <a:srgbClr val="FF0000"/>
                </a:solidFill>
              </a:rPr>
              <a:t>5:4-5)</a:t>
            </a:r>
            <a:r>
              <a:rPr lang="es-ES" dirty="0">
                <a:solidFill>
                  <a:srgbClr val="FF0000"/>
                </a:solidFill>
              </a:rPr>
              <a:t> </a:t>
            </a:r>
            <a:endParaRPr lang="es-ES" dirty="0" smtClean="0">
              <a:solidFill>
                <a:srgbClr val="FF0000"/>
              </a:solidFill>
            </a:endParaRPr>
          </a:p>
          <a:p>
            <a:pPr marL="0" indent="0" algn="ctr">
              <a:buNone/>
            </a:pPr>
            <a:endParaRPr lang="es-ES" dirty="0"/>
          </a:p>
          <a:p>
            <a:pPr marL="0" indent="0" algn="ctr">
              <a:buNone/>
            </a:pPr>
            <a:r>
              <a:rPr lang="es-ES" dirty="0" smtClean="0"/>
              <a:t>Si usted ya entregó su vida a Jesús, usted es un hijo de Dios, no tema</a:t>
            </a:r>
            <a:endParaRPr lang="es-ES" dirty="0"/>
          </a:p>
        </p:txBody>
      </p:sp>
    </p:spTree>
    <p:extLst>
      <p:ext uri="{BB962C8B-B14F-4D97-AF65-F5344CB8AC3E}">
        <p14:creationId xmlns:p14="http://schemas.microsoft.com/office/powerpoint/2010/main" val="2666810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4" end="4"/>
                                            </p:txEl>
                                          </p:spTgt>
                                        </p:tgtEl>
                                      </p:cBhvr>
                                    </p:animEffect>
                                  </p:childTnLst>
                                </p:cTn>
                              </p:par>
                              <p:par>
                                <p:cTn id="33" presetID="31" presetClass="entr" presetSubtype="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p:cTn id="4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grpId="1" nodeType="clickEffect">
                                  <p:stCondLst>
                                    <p:cond delay="0"/>
                                  </p:stCondLst>
                                  <p:childTnLst>
                                    <p:set>
                                      <p:cBhvr>
                                        <p:cTn id="50" dur="1" fill="hold">
                                          <p:stCondLst>
                                            <p:cond delay="0"/>
                                          </p:stCondLst>
                                        </p:cTn>
                                        <p:tgtEl>
                                          <p:spTgt spid="3">
                                            <p:txEl>
                                              <p:pRg st="0" end="0"/>
                                            </p:txEl>
                                          </p:spTgt>
                                        </p:tgtEl>
                                        <p:attrNameLst>
                                          <p:attrName>style.visibility</p:attrName>
                                        </p:attrNameLst>
                                      </p:cBhvr>
                                      <p:to>
                                        <p:strVal val="visible"/>
                                      </p:to>
                                    </p:set>
                                    <p:anim calcmode="lin" valueType="num">
                                      <p:cBhvr>
                                        <p:cTn id="5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5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5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54" dur="1000"/>
                                        <p:tgtEl>
                                          <p:spTgt spid="3">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grpId="1" nodeType="clickEffect">
                                  <p:stCondLst>
                                    <p:cond delay="0"/>
                                  </p:stCondLst>
                                  <p:childTnLst>
                                    <p:set>
                                      <p:cBhvr>
                                        <p:cTn id="58" dur="1" fill="hold">
                                          <p:stCondLst>
                                            <p:cond delay="0"/>
                                          </p:stCondLst>
                                        </p:cTn>
                                        <p:tgtEl>
                                          <p:spTgt spid="3">
                                            <p:txEl>
                                              <p:pRg st="2" end="2"/>
                                            </p:txEl>
                                          </p:spTgt>
                                        </p:tgtEl>
                                        <p:attrNameLst>
                                          <p:attrName>style.visibility</p:attrName>
                                        </p:attrNameLst>
                                      </p:cBhvr>
                                      <p:to>
                                        <p:strVal val="visible"/>
                                      </p:to>
                                    </p:set>
                                    <p:anim calcmode="lin" valueType="num">
                                      <p:cBhvr>
                                        <p:cTn id="5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6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6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62" dur="1000"/>
                                        <p:tgtEl>
                                          <p:spTgt spid="3">
                                            <p:txEl>
                                              <p:pRg st="2" end="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1" presetClass="entr" presetSubtype="0" fill="hold" grpId="1" nodeType="clickEffect">
                                  <p:stCondLst>
                                    <p:cond delay="0"/>
                                  </p:stCondLst>
                                  <p:childTnLst>
                                    <p:set>
                                      <p:cBhvr>
                                        <p:cTn id="66" dur="1" fill="hold">
                                          <p:stCondLst>
                                            <p:cond delay="0"/>
                                          </p:stCondLst>
                                        </p:cTn>
                                        <p:tgtEl>
                                          <p:spTgt spid="3">
                                            <p:txEl>
                                              <p:pRg st="5" end="5"/>
                                            </p:txEl>
                                          </p:spTgt>
                                        </p:tgtEl>
                                        <p:attrNameLst>
                                          <p:attrName>style.visibility</p:attrName>
                                        </p:attrNameLst>
                                      </p:cBhvr>
                                      <p:to>
                                        <p:strVal val="visible"/>
                                      </p:to>
                                    </p:set>
                                    <p:anim calcmode="lin" valueType="num">
                                      <p:cBhvr>
                                        <p:cTn id="6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6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6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7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85000" lnSpcReduction="20000"/>
          </a:bodyPr>
          <a:lstStyle/>
          <a:p>
            <a:pPr marL="0" indent="0" algn="ctr">
              <a:buNone/>
            </a:pPr>
            <a:r>
              <a:rPr lang="es-ES" dirty="0" smtClean="0"/>
              <a:t>Quizá llegara </a:t>
            </a:r>
            <a:r>
              <a:rPr lang="es-ES" dirty="0"/>
              <a:t>el momento, en que sentirá la derrota  ante la tentación, sucederá que sus fuerzas espirituales empezaran a fallar, sentirá que va camino a la derrota, pero en ese momento recuerde:</a:t>
            </a:r>
          </a:p>
          <a:p>
            <a:pPr marL="0" indent="0" algn="ctr">
              <a:buNone/>
            </a:pPr>
            <a:endParaRPr lang="es-ES" b="1" dirty="0" smtClean="0"/>
          </a:p>
          <a:p>
            <a:pPr marL="0" indent="0" algn="ctr">
              <a:buNone/>
            </a:pPr>
            <a:r>
              <a:rPr lang="es-ES" b="1" i="1" dirty="0" smtClean="0">
                <a:solidFill>
                  <a:srgbClr val="0070C0"/>
                </a:solidFill>
              </a:rPr>
              <a:t>“</a:t>
            </a:r>
            <a:r>
              <a:rPr lang="es-ES" b="1" i="1" dirty="0">
                <a:solidFill>
                  <a:srgbClr val="0070C0"/>
                </a:solidFill>
              </a:rPr>
              <a:t>Dios es fiel y no permitirá que sea tentado por encima de su fuerza. En el momento de la tentación le dará la fuerza para superarla” </a:t>
            </a:r>
            <a:endParaRPr lang="es-ES" b="1" i="1" dirty="0" smtClean="0">
              <a:solidFill>
                <a:srgbClr val="0070C0"/>
              </a:solidFill>
            </a:endParaRPr>
          </a:p>
          <a:p>
            <a:pPr marL="0" indent="0" algn="ctr">
              <a:buNone/>
            </a:pPr>
            <a:r>
              <a:rPr lang="es-ES" b="1" dirty="0" smtClean="0">
                <a:solidFill>
                  <a:srgbClr val="FF0000"/>
                </a:solidFill>
              </a:rPr>
              <a:t>(</a:t>
            </a:r>
            <a:r>
              <a:rPr lang="es-ES" b="1" dirty="0">
                <a:solidFill>
                  <a:srgbClr val="FF0000"/>
                </a:solidFill>
              </a:rPr>
              <a:t>1Corintios </a:t>
            </a:r>
            <a:r>
              <a:rPr lang="es-ES" b="1" dirty="0" smtClean="0">
                <a:solidFill>
                  <a:srgbClr val="FF0000"/>
                </a:solidFill>
              </a:rPr>
              <a:t>10:12)</a:t>
            </a:r>
            <a:r>
              <a:rPr lang="es-ES" dirty="0">
                <a:solidFill>
                  <a:srgbClr val="FF0000"/>
                </a:solidFill>
              </a:rPr>
              <a:t> </a:t>
            </a:r>
          </a:p>
          <a:p>
            <a:endParaRPr lang="es-ES" dirty="0" smtClean="0"/>
          </a:p>
          <a:p>
            <a:pPr marL="0" indent="0" algn="ctr">
              <a:buNone/>
            </a:pPr>
            <a:r>
              <a:rPr lang="es-ES" dirty="0" smtClean="0"/>
              <a:t>Finalmente</a:t>
            </a:r>
            <a:r>
              <a:rPr lang="es-ES" dirty="0"/>
              <a:t>, Jesucristo le recomienda que  busque el alimento verdadero que satisface todas sus necesidades: </a:t>
            </a:r>
            <a:r>
              <a:rPr lang="es-ES" b="1" i="1" dirty="0">
                <a:solidFill>
                  <a:srgbClr val="0070C0"/>
                </a:solidFill>
              </a:rPr>
              <a:t>“Jesucristo es el pan de vida, el que se acerca a el NUNCA TENDRÁ HAMBRE</a:t>
            </a:r>
            <a:r>
              <a:rPr lang="es-ES" b="1" i="1" dirty="0" smtClean="0">
                <a:solidFill>
                  <a:srgbClr val="0070C0"/>
                </a:solidFill>
              </a:rPr>
              <a:t>”.</a:t>
            </a:r>
          </a:p>
          <a:p>
            <a:pPr marL="0" indent="0" algn="ctr">
              <a:buNone/>
            </a:pPr>
            <a:r>
              <a:rPr lang="es-ES" b="1" dirty="0" smtClean="0">
                <a:solidFill>
                  <a:srgbClr val="FF0000"/>
                </a:solidFill>
              </a:rPr>
              <a:t> </a:t>
            </a:r>
            <a:r>
              <a:rPr lang="es-ES" b="1" dirty="0">
                <a:solidFill>
                  <a:srgbClr val="FF0000"/>
                </a:solidFill>
              </a:rPr>
              <a:t>(Juan 6:35). </a:t>
            </a:r>
            <a:endParaRPr lang="es-ES" dirty="0">
              <a:solidFill>
                <a:srgbClr val="FF0000"/>
              </a:solidFill>
            </a:endParaRPr>
          </a:p>
        </p:txBody>
      </p:sp>
    </p:spTree>
    <p:extLst>
      <p:ext uri="{BB962C8B-B14F-4D97-AF65-F5344CB8AC3E}">
        <p14:creationId xmlns:p14="http://schemas.microsoft.com/office/powerpoint/2010/main" val="257564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5" end="5"/>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260648"/>
            <a:ext cx="8229600" cy="1152128"/>
          </a:xfrm>
          <a:solidFill>
            <a:srgbClr val="FFC000"/>
          </a:solidFill>
        </p:spPr>
        <p:txBody>
          <a:bodyPr>
            <a:normAutofit fontScale="90000"/>
          </a:bodyPr>
          <a:lstStyle/>
          <a:p>
            <a:r>
              <a:rPr lang="es-CO" b="1" i="1" dirty="0" smtClean="0">
                <a:latin typeface="Agency FB" pitchFamily="34" charset="0"/>
              </a:rPr>
              <a:t>Finalmente: ¿Qué invitación nos hace Dios para vencer las tentaciones</a:t>
            </a:r>
            <a:r>
              <a:rPr lang="es-CO" b="1" i="1" dirty="0" smtClean="0">
                <a:latin typeface="Agency FB" pitchFamily="34" charset="0"/>
              </a:rPr>
              <a:t>?</a:t>
            </a:r>
            <a:endParaRPr lang="es-CO" b="1" i="1" dirty="0">
              <a:latin typeface="Agency FB" pitchFamily="34" charset="0"/>
            </a:endParaRPr>
          </a:p>
        </p:txBody>
      </p:sp>
      <p:sp>
        <p:nvSpPr>
          <p:cNvPr id="3" name="2 Marcador de contenido"/>
          <p:cNvSpPr>
            <a:spLocks noGrp="1"/>
          </p:cNvSpPr>
          <p:nvPr>
            <p:ph idx="1"/>
          </p:nvPr>
        </p:nvSpPr>
        <p:spPr>
          <a:xfrm>
            <a:off x="457200" y="1772816"/>
            <a:ext cx="4978896" cy="4392488"/>
          </a:xfrm>
          <a:solidFill>
            <a:schemeClr val="accent5">
              <a:lumMod val="20000"/>
              <a:lumOff val="80000"/>
            </a:schemeClr>
          </a:solidFill>
        </p:spPr>
        <p:txBody>
          <a:bodyPr>
            <a:normAutofit/>
          </a:bodyPr>
          <a:lstStyle/>
          <a:p>
            <a:pPr marL="0" indent="0" algn="ctr">
              <a:buNone/>
            </a:pPr>
            <a:r>
              <a:rPr lang="es-CO" dirty="0" smtClean="0">
                <a:solidFill>
                  <a:srgbClr val="FF0000"/>
                </a:solidFill>
              </a:rPr>
              <a:t>Hebreos 4:16.</a:t>
            </a:r>
          </a:p>
          <a:p>
            <a:pPr marL="0" indent="0" algn="ctr">
              <a:buNone/>
            </a:pPr>
            <a:r>
              <a:rPr lang="es-CO" sz="4000" dirty="0" smtClean="0"/>
              <a:t>Acerquémonos, pues, con segura confianza al trono de la gracia, para alcanzar misericordia y hallar gracia para el oportuno socorro»</a:t>
            </a:r>
            <a:endParaRPr lang="es-CO" sz="4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5123" y="1772816"/>
            <a:ext cx="338437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736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000" fill="hold"/>
                                        <p:tgtEl>
                                          <p:spTgt spid="3074"/>
                                        </p:tgtEl>
                                        <p:attrNameLst>
                                          <p:attrName>ppt_w</p:attrName>
                                        </p:attrNameLst>
                                      </p:cBhvr>
                                      <p:tavLst>
                                        <p:tav tm="0">
                                          <p:val>
                                            <p:fltVal val="0"/>
                                          </p:val>
                                        </p:tav>
                                        <p:tav tm="100000">
                                          <p:val>
                                            <p:strVal val="#ppt_w"/>
                                          </p:val>
                                        </p:tav>
                                      </p:tavLst>
                                    </p:anim>
                                    <p:anim calcmode="lin" valueType="num">
                                      <p:cBhvr>
                                        <p:cTn id="16" dur="1000" fill="hold"/>
                                        <p:tgtEl>
                                          <p:spTgt spid="3074"/>
                                        </p:tgtEl>
                                        <p:attrNameLst>
                                          <p:attrName>ppt_h</p:attrName>
                                        </p:attrNameLst>
                                      </p:cBhvr>
                                      <p:tavLst>
                                        <p:tav tm="0">
                                          <p:val>
                                            <p:fltVal val="0"/>
                                          </p:val>
                                        </p:tav>
                                        <p:tav tm="100000">
                                          <p:val>
                                            <p:strVal val="#ppt_h"/>
                                          </p:val>
                                        </p:tav>
                                      </p:tavLst>
                                    </p:anim>
                                    <p:anim calcmode="lin" valueType="num">
                                      <p:cBhvr>
                                        <p:cTn id="17" dur="1000" fill="hold"/>
                                        <p:tgtEl>
                                          <p:spTgt spid="3074"/>
                                        </p:tgtEl>
                                        <p:attrNameLst>
                                          <p:attrName>style.rotation</p:attrName>
                                        </p:attrNameLst>
                                      </p:cBhvr>
                                      <p:tavLst>
                                        <p:tav tm="0">
                                          <p:val>
                                            <p:fltVal val="90"/>
                                          </p:val>
                                        </p:tav>
                                        <p:tav tm="100000">
                                          <p:val>
                                            <p:fltVal val="0"/>
                                          </p:val>
                                        </p:tav>
                                      </p:tavLst>
                                    </p:anim>
                                    <p:animEffect transition="in" filter="fade">
                                      <p:cBhvr>
                                        <p:cTn id="18" dur="1000"/>
                                        <p:tgtEl>
                                          <p:spTgt spid="307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bg/>
                                          </p:spTgt>
                                        </p:tgtEl>
                                        <p:attrNameLst>
                                          <p:attrName>style.visibility</p:attrName>
                                        </p:attrNameLst>
                                      </p:cBhvr>
                                      <p:to>
                                        <p:strVal val="visible"/>
                                      </p:to>
                                    </p:set>
                                    <p:anim calcmode="lin" valueType="num">
                                      <p:cBhvr>
                                        <p:cTn id="23" dur="1000" fill="hold"/>
                                        <p:tgtEl>
                                          <p:spTgt spid="3">
                                            <p:bg/>
                                          </p:spTgt>
                                        </p:tgtEl>
                                        <p:attrNameLst>
                                          <p:attrName>ppt_w</p:attrName>
                                        </p:attrNameLst>
                                      </p:cBhvr>
                                      <p:tavLst>
                                        <p:tav tm="0">
                                          <p:val>
                                            <p:fltVal val="0"/>
                                          </p:val>
                                        </p:tav>
                                        <p:tav tm="100000">
                                          <p:val>
                                            <p:strVal val="#ppt_w"/>
                                          </p:val>
                                        </p:tav>
                                      </p:tavLst>
                                    </p:anim>
                                    <p:anim calcmode="lin" valueType="num">
                                      <p:cBhvr>
                                        <p:cTn id="24" dur="1000" fill="hold"/>
                                        <p:tgtEl>
                                          <p:spTgt spid="3">
                                            <p:bg/>
                                          </p:spTgt>
                                        </p:tgtEl>
                                        <p:attrNameLst>
                                          <p:attrName>ppt_h</p:attrName>
                                        </p:attrNameLst>
                                      </p:cBhvr>
                                      <p:tavLst>
                                        <p:tav tm="0">
                                          <p:val>
                                            <p:fltVal val="0"/>
                                          </p:val>
                                        </p:tav>
                                        <p:tav tm="100000">
                                          <p:val>
                                            <p:strVal val="#ppt_h"/>
                                          </p:val>
                                        </p:tav>
                                      </p:tavLst>
                                    </p:anim>
                                    <p:anim calcmode="lin" valueType="num">
                                      <p:cBhvr>
                                        <p:cTn id="25" dur="1000" fill="hold"/>
                                        <p:tgtEl>
                                          <p:spTgt spid="3">
                                            <p:bg/>
                                          </p:spTgt>
                                        </p:tgtEl>
                                        <p:attrNameLst>
                                          <p:attrName>style.rotation</p:attrName>
                                        </p:attrNameLst>
                                      </p:cBhvr>
                                      <p:tavLst>
                                        <p:tav tm="0">
                                          <p:val>
                                            <p:fltVal val="90"/>
                                          </p:val>
                                        </p:tav>
                                        <p:tav tm="100000">
                                          <p:val>
                                            <p:fltVal val="0"/>
                                          </p:val>
                                        </p:tav>
                                      </p:tavLst>
                                    </p:anim>
                                    <p:animEffect transition="in" filter="fade">
                                      <p:cBhvr>
                                        <p:cTn id="26" dur="1000"/>
                                        <p:tgtEl>
                                          <p:spTgt spid="3">
                                            <p:bg/>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p:cTn id="3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 calcmode="lin" valueType="num">
                                      <p:cBhvr>
                                        <p:cTn id="39"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792088"/>
          </a:xfrm>
        </p:spPr>
        <p:txBody>
          <a:bodyPr>
            <a:normAutofit/>
          </a:bodyPr>
          <a:lstStyle/>
          <a:p>
            <a:pPr marL="0" indent="0" algn="ctr">
              <a:buNone/>
            </a:pPr>
            <a:r>
              <a:rPr lang="es-ES" sz="4000" dirty="0" smtClean="0"/>
              <a:t> </a:t>
            </a:r>
            <a:r>
              <a:rPr lang="es-ES" sz="4000" i="1" dirty="0" smtClean="0">
                <a:solidFill>
                  <a:srgbClr val="FF0000"/>
                </a:solidFill>
                <a:latin typeface="Agency FB" pitchFamily="34" charset="0"/>
              </a:rPr>
              <a:t>Le ruego me acompañe a elevar esta oración:</a:t>
            </a:r>
            <a:endParaRPr lang="es-ES" sz="4000" i="1" dirty="0">
              <a:solidFill>
                <a:srgbClr val="FF0000"/>
              </a:solidFill>
              <a:latin typeface="Agency FB" pitchFamily="34" charset="0"/>
            </a:endParaRPr>
          </a:p>
        </p:txBody>
      </p:sp>
      <p:sp>
        <p:nvSpPr>
          <p:cNvPr id="4" name="3 Rectángulo"/>
          <p:cNvSpPr/>
          <p:nvPr/>
        </p:nvSpPr>
        <p:spPr>
          <a:xfrm>
            <a:off x="188842" y="1052736"/>
            <a:ext cx="6678488" cy="2308324"/>
          </a:xfrm>
          <a:prstGeom prst="rect">
            <a:avLst/>
          </a:prstGeom>
          <a:solidFill>
            <a:schemeClr val="accent3">
              <a:lumMod val="20000"/>
              <a:lumOff val="80000"/>
            </a:schemeClr>
          </a:solidFill>
        </p:spPr>
        <p:txBody>
          <a:bodyPr wrap="square">
            <a:spAutoFit/>
          </a:bodyPr>
          <a:lstStyle/>
          <a:p>
            <a:pPr algn="ctr"/>
            <a:r>
              <a:rPr lang="es-ES" sz="2400" dirty="0"/>
              <a:t>Padre nuestro que estas en el cielo, gracias por todo lo que has hecho por mi y para mi, Padre, </a:t>
            </a:r>
            <a:r>
              <a:rPr lang="es-ES" sz="2400" b="1" dirty="0"/>
              <a:t>suplico por ayuda en este momento de necesidad,  estoy pasando por una prueba, la tentación esta tocando las puertas de mi corazón. El tentador  quiere </a:t>
            </a:r>
            <a:r>
              <a:rPr lang="es-ES" sz="2400" b="1" dirty="0" smtClean="0"/>
              <a:t>atraparme, Señor, ayúdame.</a:t>
            </a:r>
            <a:endParaRPr lang="es-ES" sz="2400" dirty="0"/>
          </a:p>
        </p:txBody>
      </p:sp>
      <p:sp>
        <p:nvSpPr>
          <p:cNvPr id="5" name="4 Rectángulo"/>
          <p:cNvSpPr/>
          <p:nvPr/>
        </p:nvSpPr>
        <p:spPr>
          <a:xfrm>
            <a:off x="0" y="3746853"/>
            <a:ext cx="8964488" cy="3108543"/>
          </a:xfrm>
          <a:prstGeom prst="rect">
            <a:avLst/>
          </a:prstGeom>
          <a:solidFill>
            <a:schemeClr val="accent2">
              <a:lumMod val="20000"/>
              <a:lumOff val="80000"/>
            </a:schemeClr>
          </a:solidFill>
        </p:spPr>
        <p:txBody>
          <a:bodyPr wrap="square">
            <a:spAutoFit/>
          </a:bodyPr>
          <a:lstStyle/>
          <a:p>
            <a:pPr algn="ctr"/>
            <a:r>
              <a:rPr lang="es-ES" sz="2800" b="1" dirty="0"/>
              <a:t>Ayúdame por favor, espero en ti, confió en ti.  Tú eres mas </a:t>
            </a:r>
            <a:r>
              <a:rPr lang="es-ES" sz="2800" b="1" dirty="0" smtClean="0"/>
              <a:t>fuerte</a:t>
            </a:r>
            <a:r>
              <a:rPr lang="es-ES" sz="2800" b="1" dirty="0"/>
              <a:t> que el tentador,  </a:t>
            </a:r>
            <a:r>
              <a:rPr lang="es-ES" sz="2800" b="1"/>
              <a:t>Creo </a:t>
            </a:r>
            <a:r>
              <a:rPr lang="es-ES" sz="2800" b="1" smtClean="0"/>
              <a:t>firmemente que </a:t>
            </a:r>
            <a:r>
              <a:rPr lang="es-ES" sz="2800" b="1" dirty="0"/>
              <a:t> </a:t>
            </a:r>
            <a:r>
              <a:rPr lang="es-ES" sz="2800" b="1"/>
              <a:t>contigo </a:t>
            </a:r>
            <a:r>
              <a:rPr lang="es-ES" sz="2800" b="1" smtClean="0"/>
              <a:t>Señor </a:t>
            </a:r>
            <a:r>
              <a:rPr lang="es-ES" sz="2800" b="1" dirty="0"/>
              <a:t>venceré esta prueba, saldré victorioso por que Tú tienes todo el poder, Tú venciste todas las tentaciones, y si tu estas conmigo ninguna tentación podrá vencerme. Gracia Padre por escucharme, te lo pido en el nombre de Cristo Jesús, Amen</a:t>
            </a:r>
            <a:r>
              <a:rPr lang="es-ES" sz="2800" dirty="0"/>
              <a:t>. </a:t>
            </a:r>
            <a:endParaRPr lang="es-CO" sz="2800" dirty="0"/>
          </a:p>
        </p:txBody>
      </p:sp>
      <p:pic>
        <p:nvPicPr>
          <p:cNvPr id="4098" name="Picture 2" descr="http://ts1.mm.bing.net/images/thumbnail.aspx?q=4939651088777268&amp;id=a3bb7110ca5dd469401e2561ea9859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052737"/>
            <a:ext cx="2106488" cy="2308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8651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875</TotalTime>
  <Words>1634</Words>
  <Application>Microsoft Office PowerPoint</Application>
  <PresentationFormat>Presentación en pantalla (4:3)</PresentationFormat>
  <Paragraphs>122</Paragraphs>
  <Slides>27</Slides>
  <Notes>1</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Presentación de PowerPoint</vt:lpstr>
      <vt:lpstr>¿Paso nuestro Salvador por tentaciones?</vt:lpstr>
      <vt:lpstr>¿Qué hizo el Diablo inmediatamente después del bautismo de Jesús? </vt:lpstr>
      <vt:lpstr>¿Cómo enfrentó Jesús a Satanás?</vt:lpstr>
      <vt:lpstr>Presentación de PowerPoint</vt:lpstr>
      <vt:lpstr>Presentación de PowerPoint</vt:lpstr>
      <vt:lpstr>Presentación de PowerPoint</vt:lpstr>
      <vt:lpstr>Presentación de PowerPoint</vt:lpstr>
      <vt:lpstr>Aquí encontramos un notable contraste entre Adán y Eva en el edén con la experiencia por la que pasó Cristo Jesús en el desierto. </vt:lpstr>
      <vt:lpstr>Presentación de PowerPoint</vt:lpstr>
      <vt:lpstr>¿Qué tiempo espera Satanás?</vt:lpstr>
      <vt:lpstr>Presentación de PowerPoint</vt:lpstr>
      <vt:lpstr>Presentación de PowerPoint</vt:lpstr>
      <vt:lpstr>¿Qué nos dice Dios con amor en su Palabra?</vt:lpstr>
      <vt:lpstr>Tomemos dos ejemplos de como actúa Satanás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Finalmente: ¿Qué invitación nos hace Dios para vencer las tentaciones?</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HACER CON LAS TENTACIONES?</dc:title>
  <dc:creator>HUMBERTO</dc:creator>
  <cp:lastModifiedBy>FAMILIA FIERRO CH</cp:lastModifiedBy>
  <cp:revision>127</cp:revision>
  <dcterms:created xsi:type="dcterms:W3CDTF">2010-02-06T12:24:25Z</dcterms:created>
  <dcterms:modified xsi:type="dcterms:W3CDTF">2012-07-02T12:53:37Z</dcterms:modified>
</cp:coreProperties>
</file>